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43"/>
  </p:handoutMasterIdLst>
  <p:sldIdLst>
    <p:sldId id="535" r:id="rId3"/>
    <p:sldId id="553" r:id="rId4"/>
    <p:sldId id="532" r:id="rId5"/>
    <p:sldId id="692" r:id="rId6"/>
    <p:sldId id="560" r:id="rId7"/>
    <p:sldId id="655" r:id="rId8"/>
    <p:sldId id="691" r:id="rId9"/>
    <p:sldId id="543" r:id="rId10"/>
    <p:sldId id="657" r:id="rId11"/>
    <p:sldId id="693" r:id="rId12"/>
    <p:sldId id="534" r:id="rId13"/>
    <p:sldId id="658" r:id="rId14"/>
    <p:sldId id="568" r:id="rId15"/>
    <p:sldId id="659" r:id="rId16"/>
    <p:sldId id="594" r:id="rId17"/>
    <p:sldId id="613" r:id="rId19"/>
    <p:sldId id="540" r:id="rId20"/>
    <p:sldId id="533" r:id="rId21"/>
    <p:sldId id="559" r:id="rId22"/>
    <p:sldId id="536" r:id="rId23"/>
    <p:sldId id="537" r:id="rId24"/>
    <p:sldId id="651" r:id="rId25"/>
    <p:sldId id="542" r:id="rId26"/>
    <p:sldId id="653" r:id="rId27"/>
    <p:sldId id="632" r:id="rId28"/>
    <p:sldId id="528" r:id="rId29"/>
    <p:sldId id="529" r:id="rId30"/>
    <p:sldId id="530" r:id="rId31"/>
    <p:sldId id="650" r:id="rId32"/>
    <p:sldId id="563" r:id="rId33"/>
    <p:sldId id="561" r:id="rId34"/>
    <p:sldId id="562" r:id="rId35"/>
    <p:sldId id="558" r:id="rId36"/>
    <p:sldId id="610" r:id="rId37"/>
    <p:sldId id="685" r:id="rId38"/>
    <p:sldId id="635" r:id="rId39"/>
    <p:sldId id="686" r:id="rId40"/>
    <p:sldId id="611" r:id="rId41"/>
    <p:sldId id="539" r:id="rId42"/>
  </p:sldIdLst>
  <p:sldSz cx="12192000" cy="6858000"/>
  <p:notesSz cx="6858000" cy="9144000"/>
  <p:embeddedFontLst>
    <p:embeddedFont>
      <p:font typeface="Yu Gothic UI Semibold" panose="020B0700000000000000" charset="-128"/>
      <p:bold r:id="rId47"/>
    </p:embeddedFont>
    <p:embeddedFont>
      <p:font typeface="Calibri" panose="020F0502020204030204"/>
      <p:regular r:id="rId48"/>
      <p:bold r:id="rId49"/>
      <p:italic r:id="rId50"/>
      <p:boldItalic r:id="rId51"/>
    </p:embeddedFont>
    <p:embeddedFont>
      <p:font typeface="华文中宋" panose="02010600040101010101" charset="-122"/>
      <p:regular r:id="rId52"/>
    </p:embeddedFont>
    <p:embeddedFont>
      <p:font typeface="等线" panose="02010600030101010101" charset="-122"/>
      <p:regular r:id="rId53"/>
    </p:embeddedFont>
    <p:embeddedFont>
      <p:font typeface="汉仪菱心体简" panose="02010400000101010101" charset="-122"/>
      <p:regular r:id="rId54"/>
    </p:embeddedFont>
  </p:embeddedFontLst>
  <p:custDataLst>
    <p:tags r:id="rId5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99"/>
    <a:srgbClr val="9933FF"/>
    <a:srgbClr val="A19587"/>
    <a:srgbClr val="FFD757"/>
    <a:srgbClr val="FFCD2F"/>
    <a:srgbClr val="FFEB95"/>
    <a:srgbClr val="472F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734" y="115"/>
      </p:cViewPr>
      <p:guideLst>
        <p:guide orient="horz" pos="537"/>
        <p:guide pos="400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5" Type="http://schemas.openxmlformats.org/officeDocument/2006/relationships/tags" Target="tags/tag51.xml"/><Relationship Id="rId54" Type="http://schemas.openxmlformats.org/officeDocument/2006/relationships/font" Target="fonts/font8.fntdata"/><Relationship Id="rId53" Type="http://schemas.openxmlformats.org/officeDocument/2006/relationships/font" Target="fonts/font7.fntdata"/><Relationship Id="rId52" Type="http://schemas.openxmlformats.org/officeDocument/2006/relationships/font" Target="fonts/font6.fntdata"/><Relationship Id="rId51" Type="http://schemas.openxmlformats.org/officeDocument/2006/relationships/font" Target="fonts/font5.fntdata"/><Relationship Id="rId50" Type="http://schemas.openxmlformats.org/officeDocument/2006/relationships/font" Target="fonts/font4.fntdata"/><Relationship Id="rId5" Type="http://schemas.openxmlformats.org/officeDocument/2006/relationships/slide" Target="slides/slide3.xml"/><Relationship Id="rId49" Type="http://schemas.openxmlformats.org/officeDocument/2006/relationships/font" Target="fonts/font3.fntdata"/><Relationship Id="rId48" Type="http://schemas.openxmlformats.org/officeDocument/2006/relationships/font" Target="fonts/font2.fntdata"/><Relationship Id="rId47" Type="http://schemas.openxmlformats.org/officeDocument/2006/relationships/font" Target="fonts/font1.fntdata"/><Relationship Id="rId46" Type="http://schemas.openxmlformats.org/officeDocument/2006/relationships/tableStyles" Target="tableStyles.xml"/><Relationship Id="rId45" Type="http://schemas.openxmlformats.org/officeDocument/2006/relationships/viewProps" Target="viewProps.xml"/><Relationship Id="rId44" Type="http://schemas.openxmlformats.org/officeDocument/2006/relationships/presProps" Target="presProps.xml"/><Relationship Id="rId43" Type="http://schemas.openxmlformats.org/officeDocument/2006/relationships/handoutMaster" Target="handoutMasters/handoutMaster1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png>
</file>

<file path=ppt/media/image33.jpe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eg>
</file>

<file path=ppt/media/image64.jpeg>
</file>

<file path=ppt/media/image65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2772B8-DFA0-42D4-BB56-C041186E9A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08E786-4216-45F2-862D-D7FBD8328BF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F812B-C032-45E8-ABE9-CC3D372FA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F4E1D-8AC2-401E-B33A-12C05253EA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F812B-C032-45E8-ABE9-CC3D372FA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F4E1D-8AC2-401E-B33A-12C05253EA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F812B-C032-45E8-ABE9-CC3D372FA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F4E1D-8AC2-401E-B33A-12C05253EA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F812B-C032-45E8-ABE9-CC3D372FA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F4E1D-8AC2-401E-B33A-12C05253EA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F812B-C032-45E8-ABE9-CC3D372FA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F4E1D-8AC2-401E-B33A-12C05253EA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F812B-C032-45E8-ABE9-CC3D372FA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F4E1D-8AC2-401E-B33A-12C05253EA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8712796" y="4533563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www.1ppt.com/xiazai/jihua/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www.1ppt.com/xiazai/jianli/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www.1ppt.com/xiazai/huibao/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F812B-C032-45E8-ABE9-CC3D372FA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F4E1D-8AC2-401E-B33A-12C05253EA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750" y="85725"/>
            <a:ext cx="11610975" cy="66865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93653" y="935520"/>
            <a:ext cx="1054699" cy="49869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 cstate="screen"/>
          <a:stretch>
            <a:fillRect/>
          </a:stretch>
        </p:blipFill>
        <p:spPr>
          <a:xfrm>
            <a:off x="483697" y="5566146"/>
            <a:ext cx="1860677" cy="137847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5" cstate="screen"/>
          <a:stretch>
            <a:fillRect/>
          </a:stretch>
        </p:blipFill>
        <p:spPr>
          <a:xfrm>
            <a:off x="9715500" y="5540995"/>
            <a:ext cx="1918638" cy="14287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F812B-C032-45E8-ABE9-CC3D372FA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F4E1D-8AC2-401E-B33A-12C05253EA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F812B-C032-45E8-ABE9-CC3D372FA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F4E1D-8AC2-401E-B33A-12C05253EA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F812B-C032-45E8-ABE9-CC3D372FA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F4E1D-8AC2-401E-B33A-12C05253EA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Yu Gothic UI Semibold" panose="020B0700000000000000" charset="-128"/>
              </a:defRPr>
            </a:lvl1pPr>
          </a:lstStyle>
          <a:p>
            <a:fld id="{D0BF812B-C032-45E8-ABE9-CC3D372FA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Yu Gothic UI Semibold" panose="020B0700000000000000" charset="-128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Yu Gothic UI Semibold" panose="020B0700000000000000" charset="-128"/>
              </a:defRPr>
            </a:lvl1pPr>
          </a:lstStyle>
          <a:p>
            <a:fld id="{07DF4E1D-8AC2-401E-B33A-12C05253EAA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Yu Gothic UI Semibold" panose="020B070000000000000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Yu Gothic UI Semibold" panose="020B070000000000000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Yu Gothic UI Semibold" panose="020B070000000000000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Yu Gothic UI Semibold" panose="020B070000000000000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Yu Gothic UI Semibold" panose="020B070000000000000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Yu Gothic UI Semibold" panose="020B070000000000000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jpe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jpeg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1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4.jpeg"/><Relationship Id="rId1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.xml"/><Relationship Id="rId2" Type="http://schemas.openxmlformats.org/officeDocument/2006/relationships/image" Target="../media/image29.jpeg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jpeg"/><Relationship Id="rId1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0.jpeg"/><Relationship Id="rId1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1.jpeg"/><Relationship Id="rId1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3.jpeg"/><Relationship Id="rId1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9" Type="http://schemas.openxmlformats.org/officeDocument/2006/relationships/slideLayout" Target="../slideLayouts/slideLayout7.xml"/><Relationship Id="rId28" Type="http://schemas.openxmlformats.org/officeDocument/2006/relationships/tags" Target="../tags/tag27.xml"/><Relationship Id="rId27" Type="http://schemas.openxmlformats.org/officeDocument/2006/relationships/tags" Target="../tags/tag26.xml"/><Relationship Id="rId26" Type="http://schemas.openxmlformats.org/officeDocument/2006/relationships/image" Target="../media/image35.png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4" Type="http://schemas.openxmlformats.org/officeDocument/2006/relationships/slideLayout" Target="../slideLayouts/slideLayout7.xml"/><Relationship Id="rId13" Type="http://schemas.openxmlformats.org/officeDocument/2006/relationships/image" Target="../media/image37.jpeg"/><Relationship Id="rId12" Type="http://schemas.openxmlformats.org/officeDocument/2006/relationships/image" Target="../media/image36.png"/><Relationship Id="rId11" Type="http://schemas.openxmlformats.org/officeDocument/2006/relationships/tags" Target="../tags/tag37.xml"/><Relationship Id="rId10" Type="http://schemas.openxmlformats.org/officeDocument/2006/relationships/tags" Target="../tags/tag36.xml"/><Relationship Id="rId1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38.xml"/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8.jpeg"/><Relationship Id="rId1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image" Target="../media/image49.png"/><Relationship Id="rId1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45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image" Target="../media/image50.png"/><Relationship Id="rId1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1.png"/><Relationship Id="rId1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6.xml"/><Relationship Id="rId2" Type="http://schemas.openxmlformats.org/officeDocument/2006/relationships/image" Target="../media/image52.png"/><Relationship Id="rId1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9" Type="http://schemas.openxmlformats.org/officeDocument/2006/relationships/image" Target="../media/image60.png"/><Relationship Id="rId8" Type="http://schemas.openxmlformats.org/officeDocument/2006/relationships/image" Target="../media/image59.png"/><Relationship Id="rId7" Type="http://schemas.openxmlformats.org/officeDocument/2006/relationships/image" Target="../media/image58.png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6" Type="http://schemas.openxmlformats.org/officeDocument/2006/relationships/slideLayout" Target="../slideLayouts/slideLayout7.xml"/><Relationship Id="rId15" Type="http://schemas.openxmlformats.org/officeDocument/2006/relationships/tags" Target="../tags/tag50.xml"/><Relationship Id="rId14" Type="http://schemas.openxmlformats.org/officeDocument/2006/relationships/tags" Target="../tags/tag49.xml"/><Relationship Id="rId13" Type="http://schemas.openxmlformats.org/officeDocument/2006/relationships/tags" Target="../tags/tag48.xml"/><Relationship Id="rId12" Type="http://schemas.openxmlformats.org/officeDocument/2006/relationships/tags" Target="../tags/tag47.xml"/><Relationship Id="rId11" Type="http://schemas.openxmlformats.org/officeDocument/2006/relationships/image" Target="../media/image62.png"/><Relationship Id="rId10" Type="http://schemas.openxmlformats.org/officeDocument/2006/relationships/image" Target="../media/image61.png"/><Relationship Id="rId1" Type="http://schemas.openxmlformats.org/officeDocument/2006/relationships/image" Target="../media/image34.png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4.jpeg"/><Relationship Id="rId1" Type="http://schemas.openxmlformats.org/officeDocument/2006/relationships/image" Target="../media/image63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jpeg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jpeg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jpe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jpeg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2362200" y="3238500"/>
            <a:ext cx="833056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960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编程时光之旅</a:t>
            </a:r>
            <a:endParaRPr lang="zh-CN" altLang="en-US" sz="9600">
              <a:solidFill>
                <a:schemeClr val="accent1">
                  <a:lumMod val="75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156065" y="5321300"/>
            <a:ext cx="4064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80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C++</a:t>
            </a:r>
            <a:endParaRPr lang="en-US" altLang="zh-CN" sz="4800">
              <a:solidFill>
                <a:schemeClr val="accent1">
                  <a:lumMod val="7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8712" r="9097" b="4640"/>
          <a:stretch>
            <a:fillRect/>
          </a:stretch>
        </p:blipFill>
        <p:spPr>
          <a:xfrm>
            <a:off x="1296035" y="4369435"/>
            <a:ext cx="1541145" cy="17653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947150" y="1908810"/>
            <a:ext cx="1745615" cy="16706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云形标注 2"/>
          <p:cNvSpPr/>
          <p:nvPr/>
        </p:nvSpPr>
        <p:spPr>
          <a:xfrm rot="240000">
            <a:off x="2148205" y="-68580"/>
            <a:ext cx="4594860" cy="1842770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能够跨机器运行的</a:t>
            </a:r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咒语！</a:t>
            </a:r>
            <a:endParaRPr lang="zh-CN" altLang="en-US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63335" y="2861310"/>
            <a:ext cx="4064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J</a:t>
            </a:r>
            <a:r>
              <a:rPr lang="en-US" altLang="zh-CN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ava</a:t>
            </a:r>
            <a:endParaRPr lang="en-US" altLang="zh-CN" sz="60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  <a:sym typeface="+mn-ea"/>
            </a:endParaRPr>
          </a:p>
        </p:txBody>
      </p:sp>
      <p:pic>
        <p:nvPicPr>
          <p:cNvPr id="5" name="图片 4" descr="魔法咒语jpg"/>
          <p:cNvPicPr>
            <a:picLocks noChangeAspect="1"/>
          </p:cNvPicPr>
          <p:nvPr/>
        </p:nvPicPr>
        <p:blipFill>
          <a:blip r:embed="rId2">
            <a:clrChange>
              <a:clrFrom>
                <a:srgbClr val="EFEFEF">
                  <a:alpha val="100000"/>
                </a:srgbClr>
              </a:clrFrom>
              <a:clrTo>
                <a:srgbClr val="EFEFE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27335" y="3157220"/>
            <a:ext cx="1801495" cy="2556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-1095375"/>
            <a:ext cx="10515600" cy="1325563"/>
          </a:xfrm>
        </p:spPr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8490" y="640080"/>
            <a:ext cx="10313035" cy="417385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Java语言：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  <a:sym typeface="+mn-ea"/>
            </a:endParaRPr>
          </a:p>
          <a:p>
            <a:pPr marL="0" indent="0">
              <a:buNone/>
            </a:pP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起源： Java是Sun Microsystems公司创造的，</a:t>
            </a: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en-US" altLang="zh-CN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Java</a:t>
            </a: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像</a:t>
            </a: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是一种可以在不同电脑上</a:t>
            </a: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运行的通用魔法咒语。</a:t>
            </a: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发展： Java变得非常流行，</a:t>
            </a: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它被广泛地用在软件开发、</a:t>
            </a: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手机应用、大型企业系统等等很多地方。</a:t>
            </a: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48000" y="3136900"/>
            <a:ext cx="609600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  <a:sym typeface="+mn-ea"/>
            </a:endParaRPr>
          </a:p>
        </p:txBody>
      </p:sp>
      <p:pic>
        <p:nvPicPr>
          <p:cNvPr id="5" name="图片 4" descr="企业"/>
          <p:cNvPicPr>
            <a:picLocks noChangeAspect="1"/>
          </p:cNvPicPr>
          <p:nvPr/>
        </p:nvPicPr>
        <p:blipFill>
          <a:blip r:embed="rId2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36710" y="0"/>
            <a:ext cx="2718435" cy="27184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云形标注 2"/>
          <p:cNvSpPr/>
          <p:nvPr/>
        </p:nvSpPr>
        <p:spPr>
          <a:xfrm rot="240000">
            <a:off x="2301875" y="158115"/>
            <a:ext cx="4594860" cy="1842770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2000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ctr"/>
            <a:r>
              <a:rPr lang="en-US" altLang="zh-CN" sz="2000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Java</a:t>
            </a:r>
            <a:r>
              <a:rPr lang="zh-CN" altLang="en-US" sz="2000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长成这个样子</a:t>
            </a:r>
            <a:r>
              <a:rPr lang="en-US" altLang="zh-CN" sz="2000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~</a:t>
            </a:r>
            <a:endParaRPr lang="en-US" altLang="zh-CN" sz="2000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ctr"/>
            <a:r>
              <a:rPr lang="zh-CN" altLang="en-US" sz="2000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是不是突然觉得很复杂？</a:t>
            </a:r>
            <a:endParaRPr lang="zh-CN" altLang="en-US" sz="2000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ctr"/>
            <a:r>
              <a:rPr lang="zh-CN" altLang="en-US" sz="2000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简单了解一下即可！</a:t>
            </a:r>
            <a:endParaRPr lang="en-US" altLang="zh-CN" sz="2000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ctr"/>
            <a:endParaRPr lang="en-US" altLang="zh-CN" sz="2000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01335" y="1464945"/>
            <a:ext cx="6805295" cy="47840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9444990" y="855980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</a:endParaRPr>
          </a:p>
          <a:p>
            <a:endParaRPr lang="zh-CN" altLang="en-US" sz="32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5790" y="590550"/>
            <a:ext cx="4797425" cy="56584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626235"/>
            <a:ext cx="9144000" cy="4013200"/>
          </a:xfrm>
        </p:spPr>
        <p:txBody>
          <a:bodyPr>
            <a:normAutofit fontScale="90000"/>
          </a:bodyPr>
          <a:p>
            <a:pPr algn="l"/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  <a:t>接下来就是</a:t>
            </a:r>
            <a:r>
              <a:rPr lang="en-US" altLang="zh-CN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  <a:t>C++</a:t>
            </a: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  <a:t>了！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  <a:t>它听起来是不是和</a:t>
            </a:r>
            <a:r>
              <a:rPr lang="en-US" altLang="zh-CN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  <a:t>C</a:t>
            </a: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  <a:t>语言很像？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  <a:t>没错！C++就像是C语言的升级版，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  <a:t>加入了更多有趣的特性，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  <a:t>就好比给电脑增加了更多的神奇技能，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sym typeface="+mn-ea"/>
              </a:rPr>
              <a:t>让编程更加有趣。</a:t>
            </a:r>
            <a:endParaRPr lang="zh-CN" altLang="en-US" sz="2665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69620" y="7199948"/>
            <a:ext cx="9144000" cy="1655762"/>
          </a:xfrm>
        </p:spPr>
        <p:txBody>
          <a:bodyPr/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142095" y="17970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C++</a:t>
            </a:r>
            <a:endParaRPr lang="en-US" altLang="zh-CN" sz="4800" b="1" dirty="0"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云形标注 2"/>
          <p:cNvSpPr/>
          <p:nvPr/>
        </p:nvSpPr>
        <p:spPr>
          <a:xfrm rot="240000">
            <a:off x="1859280" y="-70485"/>
            <a:ext cx="4564380" cy="1963420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C++</a:t>
            </a:r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长成这个样子</a:t>
            </a:r>
            <a:r>
              <a:rPr lang="en-US" altLang="zh-CN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~</a:t>
            </a:r>
            <a:endParaRPr lang="en-US" altLang="zh-CN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它也和</a:t>
            </a:r>
            <a:r>
              <a:rPr lang="en-US" altLang="zh-CN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C</a:t>
            </a:r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语言一样分为三部分。不过多了</a:t>
            </a:r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些东西，可以自己观察对比一下</a:t>
            </a:r>
            <a:r>
              <a:rPr lang="en-US" altLang="zh-CN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~</a:t>
            </a:r>
            <a:endParaRPr lang="en-US" altLang="zh-CN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01335" y="1464945"/>
            <a:ext cx="6805295" cy="47840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9444990" y="855980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</a:endParaRPr>
          </a:p>
          <a:p>
            <a:endParaRPr lang="zh-CN" altLang="en-US" sz="32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525" y="948055"/>
            <a:ext cx="5004435" cy="51422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823845" y="135255"/>
            <a:ext cx="6086475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C++有一个神奇的工具箱叫做STL！</a:t>
            </a:r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STL就像是一个编程宝藏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箱，</a:t>
            </a:r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里面有各种各样的神奇工具，</a:t>
            </a:r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可以帮助我们更轻松地编写代码。</a:t>
            </a:r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比如，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  <a:p>
            <a:r>
              <a:rPr lang="zh-CN" altLang="en-US" sz="24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向量（Vector）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： 想象一下一个有序的宝箱，你可以往里面放入很多玩具，而且你还能方便地找到它们。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在程序中，它能够自动放大缩小，非常方便存储东西，又不会浪费空间。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135255"/>
            <a:ext cx="609600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神奇的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C++</a:t>
            </a:r>
            <a:endParaRPr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  <a:sym typeface="+mn-ea"/>
            </a:endParaRPr>
          </a:p>
        </p:txBody>
      </p:sp>
      <p:pic>
        <p:nvPicPr>
          <p:cNvPr id="4" name="图片 3" descr="百宝箱"/>
          <p:cNvPicPr>
            <a:picLocks noChangeAspect="1"/>
          </p:cNvPicPr>
          <p:nvPr/>
        </p:nvPicPr>
        <p:blipFill>
          <a:blip r:embed="rId2">
            <a:clrChange>
              <a:clrFrom>
                <a:srgbClr val="F5F5F5">
                  <a:alpha val="100000"/>
                </a:srgbClr>
              </a:clrFrom>
              <a:clrTo>
                <a:srgbClr val="F5F5F5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632315" y="4973320"/>
            <a:ext cx="2426335" cy="18846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903220" y="598805"/>
            <a:ext cx="60864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2400"/>
          </a:p>
          <a:p>
            <a:endParaRPr lang="zh-CN" altLang="en-US" sz="2400"/>
          </a:p>
        </p:txBody>
      </p:sp>
      <p:sp>
        <p:nvSpPr>
          <p:cNvPr id="3" name="文本框 2"/>
          <p:cNvSpPr txBox="1"/>
          <p:nvPr/>
        </p:nvSpPr>
        <p:spPr>
          <a:xfrm>
            <a:off x="118110" y="164465"/>
            <a:ext cx="609600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神奇的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C++</a:t>
            </a:r>
            <a:endParaRPr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32710" y="105410"/>
            <a:ext cx="6478270" cy="6831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  <a:p>
            <a:r>
              <a:rPr lang="zh-CN" altLang="en-US" sz="24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队列（Queue）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： 想象一下排队等待的人，他们一个接一个地按顺序等待。在程序中，队列就是这样一个可以按照先来先服务的原则处理事情的工具。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栈（Stack）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： 想象一下你正在玩积木，你把一个积木放在另一个上面，一个一个地叠起来。在程序中，栈就像这样一个可以把东西一个叠在另一个上面的工具。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/>
          </a:p>
          <a:p>
            <a:r>
              <a:rPr lang="en-US" altLang="zh-CN"/>
              <a:t>......</a:t>
            </a:r>
            <a:endParaRPr lang="en-US" altLang="zh-CN"/>
          </a:p>
          <a:p>
            <a:endParaRPr lang="en-US" altLang="zh-CN"/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除此之外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还有很多好玩有趣的特点！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5" name="图片 4" descr="排队t"/>
          <p:cNvPicPr>
            <a:picLocks noChangeAspect="1"/>
          </p:cNvPicPr>
          <p:nvPr/>
        </p:nvPicPr>
        <p:blipFill>
          <a:blip r:embed="rId2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76010" y="1317625"/>
            <a:ext cx="2813685" cy="2813685"/>
          </a:xfrm>
          <a:prstGeom prst="rect">
            <a:avLst/>
          </a:prstGeom>
        </p:spPr>
      </p:pic>
      <p:pic>
        <p:nvPicPr>
          <p:cNvPr id="9" name="图片 8" descr="玩积木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13681" t="47657" r="20821"/>
          <a:stretch>
            <a:fillRect/>
          </a:stretch>
        </p:blipFill>
        <p:spPr>
          <a:xfrm>
            <a:off x="9822180" y="4371975"/>
            <a:ext cx="1862455" cy="20948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8740" y="57785"/>
            <a:ext cx="12857480" cy="1325880"/>
          </a:xfrm>
        </p:spPr>
        <p:txBody>
          <a:bodyPr>
            <a:normAutofit/>
          </a:bodyPr>
          <a:p>
            <a:r>
              <a:rPr lang="zh-CN" altLang="en-US" sz="4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想更加了解</a:t>
            </a:r>
            <a:r>
              <a:rPr lang="en-US" altLang="zh-CN" sz="4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</a:t>
            </a:r>
            <a:r>
              <a:rPr lang="zh-CN" altLang="en-US" sz="4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吗？那就</a:t>
            </a:r>
            <a:r>
              <a:rPr lang="zh-CN" altLang="en-US" sz="4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开启时光旅行吧</a:t>
            </a:r>
            <a:r>
              <a:rPr lang="en-US" altLang="zh-CN" sz="4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~</a:t>
            </a:r>
            <a:endParaRPr lang="en-US" altLang="zh-CN" sz="4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5" name="内容占位符 4"/>
          <p:cNvSpPr/>
          <p:nvPr>
            <p:ph idx="1"/>
          </p:nvPr>
        </p:nvSpPr>
        <p:spPr>
          <a:xfrm flipV="1">
            <a:off x="788670" y="7092315"/>
            <a:ext cx="10515600" cy="161290"/>
          </a:xfrm>
        </p:spPr>
        <p:txBody>
          <a:bodyPr>
            <a:normAutofit fontScale="25000"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78400" y="410845"/>
            <a:ext cx="10515600" cy="1325563"/>
          </a:xfrm>
        </p:spPr>
        <p:txBody>
          <a:bodyPr/>
          <a:p>
            <a:r>
              <a:rPr lang="zh-CN" altLang="en-US" sz="480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目录</a:t>
            </a:r>
            <a:endParaRPr lang="zh-CN" altLang="en-US" sz="4800">
              <a:solidFill>
                <a:schemeClr val="accent1">
                  <a:lumMod val="75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97000" y="8162925"/>
            <a:ext cx="10515600" cy="4351338"/>
          </a:xfrm>
        </p:spPr>
        <p:txBody>
          <a:bodyPr/>
          <a:p>
            <a:pPr marL="0" indent="0">
              <a:buNone/>
            </a:pP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607945" y="3146425"/>
            <a:ext cx="921385" cy="33782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altLang="zh-CN" sz="48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++</a:t>
            </a:r>
            <a:r>
              <a:rPr lang="zh-CN" altLang="en-US" sz="48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的</a:t>
            </a:r>
            <a:r>
              <a:rPr lang="zh-CN" altLang="en-US" sz="48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发展</a:t>
            </a:r>
            <a:endParaRPr lang="zh-CN" altLang="en-US" sz="48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644515" y="2905125"/>
            <a:ext cx="1013460" cy="40900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altLang="zh-CN" sz="5400"/>
              <a:t>++</a:t>
            </a:r>
            <a:r>
              <a:rPr lang="zh-CN" altLang="en-US" sz="5400"/>
              <a:t>的特性</a:t>
            </a:r>
            <a:endParaRPr lang="zh-CN" altLang="en-US" sz="5400"/>
          </a:p>
        </p:txBody>
      </p:sp>
      <p:sp>
        <p:nvSpPr>
          <p:cNvPr id="9" name="文本框 8"/>
          <p:cNvSpPr txBox="1"/>
          <p:nvPr/>
        </p:nvSpPr>
        <p:spPr>
          <a:xfrm>
            <a:off x="8204200" y="2370455"/>
            <a:ext cx="406400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latin typeface="华文中宋" panose="02010600040101010101" charset="-122"/>
                <a:ea typeface="华文中宋" panose="02010600040101010101" charset="-122"/>
              </a:rPr>
              <a:t>python</a:t>
            </a:r>
            <a:endParaRPr lang="en-US" altLang="zh-CN" sz="4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en-US" altLang="zh-CN" sz="440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en-US" altLang="zh-CN" sz="4400">
                <a:latin typeface="华文中宋" panose="02010600040101010101" charset="-122"/>
                <a:ea typeface="华文中宋" panose="02010600040101010101" charset="-122"/>
              </a:rPr>
              <a:t>pk</a:t>
            </a:r>
            <a:endParaRPr lang="en-US" altLang="zh-CN" sz="4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en-US" altLang="zh-CN" sz="440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en-US" altLang="zh-CN" sz="4400">
                <a:latin typeface="华文中宋" panose="02010600040101010101" charset="-122"/>
                <a:ea typeface="华文中宋" panose="02010600040101010101" charset="-122"/>
              </a:rPr>
              <a:t>c++</a:t>
            </a:r>
            <a:endParaRPr lang="en-US" altLang="zh-CN" sz="4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en-US" altLang="zh-CN" sz="4400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797175" y="237045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5400"/>
              <a:t>C</a:t>
            </a:r>
            <a:endParaRPr lang="en-US" altLang="zh-CN" sz="5400"/>
          </a:p>
        </p:txBody>
      </p:sp>
      <p:sp>
        <p:nvSpPr>
          <p:cNvPr id="12" name="文本框 11"/>
          <p:cNvSpPr txBox="1"/>
          <p:nvPr/>
        </p:nvSpPr>
        <p:spPr>
          <a:xfrm>
            <a:off x="5816600" y="2224405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5400">
                <a:sym typeface="+mn-ea"/>
              </a:rPr>
              <a:t>C</a:t>
            </a:r>
            <a:endParaRPr lang="en-US" altLang="zh-CN" sz="540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15680" y="3721735"/>
            <a:ext cx="10515600" cy="1325563"/>
          </a:xfrm>
        </p:spPr>
        <p:txBody>
          <a:bodyPr/>
          <a:p>
            <a:endParaRPr lang="zh-CN" altLang="en-US" sz="32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2430" y="867410"/>
            <a:ext cx="10515600" cy="4351338"/>
          </a:xfrm>
        </p:spPr>
        <p:txBody>
          <a:bodyPr>
            <a:noAutofit/>
          </a:bodyPr>
          <a:p>
            <a:pPr marL="0" indent="0">
              <a:lnSpc>
                <a:spcPct val="60000"/>
              </a:lnSpc>
              <a:buNone/>
            </a:pP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20世纪70年代，在美国的贝尔实验室。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那个时候，计算机的语言是一种叫做</a:t>
            </a:r>
            <a:r>
              <a:rPr lang="zh-CN" altLang="en-US" sz="24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汇编语言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的东西，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就像是计算机的特殊密码一样。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但问题是，用这个密码写的程序</a:t>
            </a:r>
            <a:r>
              <a:rPr lang="zh-CN" altLang="en-US" sz="24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很难懂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而且</a:t>
            </a:r>
            <a:r>
              <a:rPr lang="zh-CN" altLang="en-US" sz="24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只能在特定的计算机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上运行，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就像你只有一把钥匙，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但你试图用那把钥匙去打开很多的门，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这显然做不到。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4" name="图片 3" descr="钥匙"/>
          <p:cNvPicPr>
            <a:picLocks noChangeAspect="1"/>
          </p:cNvPicPr>
          <p:nvPr/>
        </p:nvPicPr>
        <p:blipFill>
          <a:blip r:embed="rId2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03545" y="4034790"/>
            <a:ext cx="1184275" cy="1184275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8876030" y="299085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C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语言的起源：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</a:endParaRPr>
          </a:p>
          <a:p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2720" y="2338070"/>
            <a:ext cx="9163050" cy="3586480"/>
          </a:xfrm>
        </p:spPr>
        <p:txBody>
          <a:bodyPr>
            <a:normAutofit fontScale="90000"/>
          </a:bodyPr>
          <a:p>
            <a:pPr algn="l"/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小朋友们，你们知道编程是什么吗？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编程就像是在跟电脑玩魔法游戏，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我们可以通过写代码，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告诉电脑做一些超酷的事情，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就像是给它下魔法咒语一样！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endParaRPr lang="zh-CN" altLang="en-US" sz="2665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 flipV="1">
            <a:off x="1461770" y="7130415"/>
            <a:ext cx="9144000" cy="125095"/>
          </a:xfrm>
        </p:spPr>
        <p:txBody>
          <a:bodyPr>
            <a:normAutofit fontScale="25000"/>
          </a:bodyPr>
          <a:p>
            <a:endParaRPr lang="zh-CN" altLang="en-US"/>
          </a:p>
        </p:txBody>
      </p:sp>
      <p:pic>
        <p:nvPicPr>
          <p:cNvPr id="5" name="图片 4" descr="R玩电脑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805420" y="158115"/>
            <a:ext cx="4128135" cy="2478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0" name="文本框 99"/>
          <p:cNvSpPr txBox="1"/>
          <p:nvPr/>
        </p:nvSpPr>
        <p:spPr>
          <a:xfrm>
            <a:off x="5385435" y="1038860"/>
            <a:ext cx="7312025" cy="51054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80000"/>
              </a:lnSpc>
            </a:pPr>
            <a:r>
              <a:rPr lang="zh-CN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后来，有一位聪明的人想了一个好办法。</a:t>
            </a: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r>
              <a:rPr lang="zh-CN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他发明了一种叫</a:t>
            </a:r>
            <a:r>
              <a:rPr lang="en-US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</a:t>
            </a:r>
            <a:r>
              <a:rPr lang="zh-CN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语言的新语言，</a:t>
            </a: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r>
              <a:rPr lang="zh-CN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这个语言既有像普通话一样容易懂的特点，</a:t>
            </a: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r>
              <a:rPr lang="zh-CN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又有像汇编语言一样可以与计算机交流，</a:t>
            </a: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r>
              <a:rPr lang="zh-CN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就像是计算机的翻译官一样。</a:t>
            </a: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r>
              <a:rPr lang="zh-CN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这样一来，大家可以与</a:t>
            </a:r>
            <a:r>
              <a:rPr lang="zh-CN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不同的计算机上打交道，</a:t>
            </a: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r>
              <a:rPr lang="zh-CN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就好像我们可以在不同的国家跟外国人说中文，</a:t>
            </a: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r>
              <a:rPr lang="zh-CN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但他们居然都听得懂，</a:t>
            </a: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endParaRPr lang="zh-CN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0">
              <a:lnSpc>
                <a:spcPct val="80000"/>
              </a:lnSpc>
            </a:pPr>
            <a:r>
              <a:rPr lang="zh-CN" sz="2400" b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这是不是很神奇呀。</a:t>
            </a:r>
            <a:endParaRPr lang="zh-CN" altLang="en-US" sz="2400" b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2" name="图片 1" descr="惊叹"/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>
                  <a:alpha val="100000"/>
                </a:srgbClr>
              </a:clrFrom>
              <a:clrTo>
                <a:srgbClr val="FEFEFE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53625" y="5123180"/>
            <a:ext cx="1867535" cy="15995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15860" y="3276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Bjarne Stroustrup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155315" y="954405"/>
            <a:ext cx="5908040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</a:rPr>
              <a:t>1.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“容易懂”有专业的说法叫“可读性”，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意思是“可以容易读懂的性质”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</a:rPr>
              <a:t>2.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“可以与不同的计算机打交道”的专业说法叫“可移植性”，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就像一棵树，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我们可以把种在这块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土地，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也可以种到那块土地上。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</p:txBody>
      </p:sp>
      <p:pic>
        <p:nvPicPr>
          <p:cNvPr id="3" name="图片 2" descr="种树"/>
          <p:cNvPicPr>
            <a:picLocks noChangeAspect="1"/>
          </p:cNvPicPr>
          <p:nvPr/>
        </p:nvPicPr>
        <p:blipFill>
          <a:blip r:embed="rId2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00695" y="2883535"/>
            <a:ext cx="3546475" cy="3546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918335" y="2932430"/>
            <a:ext cx="1006856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因为C语言有“可读性”“可移植性”这两种超级厉害的特点，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所以它变得很流行，就像是一位会说很多语言的超级英雄一样。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现在，C语言已经不仅仅在计算机领域使用，还可以在机械、建筑、电子等各个行业中发挥作用。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所以，C语言就是一种非常厉害的计算机语言，可以让我们掌握计算机的力量，创造出很多酷炫的东西！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3" name="图片 2" descr="哇塞塞)"/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>
                  <a:alpha val="100000"/>
                </a:srgbClr>
              </a:clrFrom>
              <a:clrTo>
                <a:srgbClr val="FEFEFE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71230" y="-706755"/>
            <a:ext cx="3989705" cy="39897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正文"/>
          <p:cNvSpPr txBox="1"/>
          <p:nvPr>
            <p:custDataLst>
              <p:tags r:id="rId2"/>
            </p:custDataLst>
          </p:nvPr>
        </p:nvSpPr>
        <p:spPr>
          <a:xfrm>
            <a:off x="7176453" y="5394643"/>
            <a:ext cx="2736850" cy="5473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en-US" altLang="zh-CN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C++14</a:t>
            </a:r>
            <a:r>
              <a:rPr lang="zh-CN" altLang="en-US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标准，修复缺陷</a:t>
            </a:r>
            <a:endParaRPr lang="zh-CN" altLang="en-US" spc="150" dirty="0">
              <a:solidFill>
                <a:schemeClr val="tx1">
                  <a:lumMod val="65000"/>
                  <a:lumOff val="3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6" name="正文"/>
          <p:cNvSpPr txBox="1"/>
          <p:nvPr>
            <p:custDataLst>
              <p:tags r:id="rId3"/>
            </p:custDataLst>
          </p:nvPr>
        </p:nvSpPr>
        <p:spPr>
          <a:xfrm>
            <a:off x="8483600" y="2557145"/>
            <a:ext cx="2905760" cy="5473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美国国家标准协会（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ANSI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）发布了第一个C++标准</a:t>
            </a:r>
            <a:endParaRPr lang="zh-CN" altLang="en-US">
              <a:solidFill>
                <a:schemeClr val="bg1">
                  <a:lumMod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这</a:t>
            </a:r>
            <a:r>
              <a:rPr lang="zh-CN" altLang="en-US" u="sng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标志着C++成为一种通用的编程语言</a:t>
            </a:r>
            <a:endParaRPr lang="zh-CN" altLang="en-US" u="sng" spc="150" dirty="0">
              <a:solidFill>
                <a:schemeClr val="bg1">
                  <a:lumMod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4" name="正文"/>
          <p:cNvSpPr txBox="1"/>
          <p:nvPr>
            <p:custDataLst>
              <p:tags r:id="rId4"/>
            </p:custDataLst>
          </p:nvPr>
        </p:nvSpPr>
        <p:spPr>
          <a:xfrm>
            <a:off x="132715" y="3534410"/>
            <a:ext cx="2104390" cy="5473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国际标准化组织（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ISO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）进一步发展了C++语言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 C++98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标准，</a:t>
            </a:r>
            <a:r>
              <a:rPr lang="zh-CN" altLang="en-US" u="sng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引入了一些新的特性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，如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 </a:t>
            </a:r>
            <a:r>
              <a:rPr lang="zh-CN" altLang="en-US" u="sng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模板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等</a:t>
            </a:r>
            <a:r>
              <a:rPr lang="zh-CN" altLang="en-US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。</a:t>
            </a:r>
            <a:endParaRPr lang="zh-CN" altLang="en-US">
              <a:solidFill>
                <a:schemeClr val="bg1">
                  <a:lumMod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10" name="正文"/>
          <p:cNvSpPr txBox="1"/>
          <p:nvPr>
            <p:custDataLst>
              <p:tags r:id="rId5"/>
            </p:custDataLst>
          </p:nvPr>
        </p:nvSpPr>
        <p:spPr>
          <a:xfrm>
            <a:off x="4304348" y="5378133"/>
            <a:ext cx="1824990" cy="5473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700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C++11标准</a:t>
            </a:r>
            <a:endParaRPr lang="zh-CN" altLang="en-US" sz="1700">
              <a:solidFill>
                <a:schemeClr val="bg1">
                  <a:lumMod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700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引进</a:t>
            </a:r>
            <a:r>
              <a:rPr lang="en-US" altLang="zh-CN" sz="1700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lambda</a:t>
            </a:r>
            <a:r>
              <a:rPr lang="zh-CN" altLang="en-US" sz="1700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函数</a:t>
            </a:r>
            <a:endParaRPr lang="zh-CN" altLang="en-US" sz="1700">
              <a:solidFill>
                <a:schemeClr val="bg1">
                  <a:lumMod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23" name="正文"/>
          <p:cNvSpPr txBox="1"/>
          <p:nvPr>
            <p:custDataLst>
              <p:tags r:id="rId6"/>
            </p:custDataLst>
          </p:nvPr>
        </p:nvSpPr>
        <p:spPr>
          <a:xfrm>
            <a:off x="4987290" y="986155"/>
            <a:ext cx="5351145" cy="5473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900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Bjarne Stroustrup于1983年正式发布了C++。这个版本包含了</a:t>
            </a:r>
            <a:r>
              <a:rPr lang="en-US" altLang="zh-CN" sz="1900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 </a:t>
            </a:r>
            <a:r>
              <a:rPr lang="zh-CN" altLang="en-US" sz="1900" u="sng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运算符重载</a:t>
            </a:r>
            <a:r>
              <a:rPr lang="en-US" altLang="zh-CN" sz="1900" i="1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  </a:t>
            </a:r>
            <a:r>
              <a:rPr lang="zh-CN" altLang="en-US" sz="1900">
                <a:solidFill>
                  <a:schemeClr val="bg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等更多概念和特性。</a:t>
            </a:r>
            <a:endParaRPr lang="zh-CN" altLang="en-US" sz="1900" spc="150" dirty="0">
              <a:solidFill>
                <a:schemeClr val="bg1">
                  <a:lumMod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22" name="正文"/>
          <p:cNvSpPr txBox="1"/>
          <p:nvPr>
            <p:custDataLst>
              <p:tags r:id="rId7"/>
            </p:custDataLst>
          </p:nvPr>
        </p:nvSpPr>
        <p:spPr>
          <a:xfrm>
            <a:off x="1228725" y="1223645"/>
            <a:ext cx="2976880" cy="5473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7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Dennis Ritchie 和 Ken Thompson 在贝尔实验室开发出C语言</a:t>
            </a:r>
            <a:endParaRPr lang="zh-CN" altLang="en-US" sz="1700" spc="150" dirty="0">
              <a:solidFill>
                <a:schemeClr val="tx1">
                  <a:lumMod val="65000"/>
                  <a:lumOff val="3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11" name="标题"/>
          <p:cNvSpPr txBox="1"/>
          <p:nvPr>
            <p:custDataLst>
              <p:tags r:id="rId8"/>
            </p:custDataLst>
          </p:nvPr>
        </p:nvSpPr>
        <p:spPr>
          <a:xfrm>
            <a:off x="3929698" y="4951413"/>
            <a:ext cx="2737485" cy="40767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000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2011</a:t>
            </a:r>
            <a:r>
              <a:rPr lang="zh-CN" altLang="en-US" sz="2000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年</a:t>
            </a:r>
            <a:endParaRPr lang="zh-CN" altLang="en-US" sz="2000" b="1" spc="300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0" name="标题"/>
          <p:cNvSpPr txBox="1"/>
          <p:nvPr>
            <p:custDataLst>
              <p:tags r:id="rId9"/>
            </p:custDataLst>
          </p:nvPr>
        </p:nvSpPr>
        <p:spPr>
          <a:xfrm>
            <a:off x="7175818" y="4894898"/>
            <a:ext cx="2737485" cy="40767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000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2014</a:t>
            </a:r>
            <a:r>
              <a:rPr lang="zh-CN" altLang="en-US" sz="2000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年</a:t>
            </a:r>
            <a:endParaRPr lang="zh-CN" altLang="en-US" sz="2000" b="1" spc="300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14" name="标题"/>
          <p:cNvSpPr txBox="1"/>
          <p:nvPr>
            <p:custDataLst>
              <p:tags r:id="rId10"/>
            </p:custDataLst>
          </p:nvPr>
        </p:nvSpPr>
        <p:spPr>
          <a:xfrm>
            <a:off x="6001703" y="2771458"/>
            <a:ext cx="1824355" cy="53086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000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1990</a:t>
            </a:r>
            <a:r>
              <a:rPr lang="zh-CN" altLang="en-US" sz="2000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年</a:t>
            </a:r>
            <a:endParaRPr lang="zh-CN" altLang="en-US" sz="2000" b="1" spc="300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13" name="标题"/>
          <p:cNvSpPr txBox="1"/>
          <p:nvPr>
            <p:custDataLst>
              <p:tags r:id="rId11"/>
            </p:custDataLst>
          </p:nvPr>
        </p:nvSpPr>
        <p:spPr>
          <a:xfrm>
            <a:off x="2705418" y="2772728"/>
            <a:ext cx="1824355" cy="53086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000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1998</a:t>
            </a:r>
            <a:r>
              <a:rPr lang="zh-CN" altLang="en-US" sz="2000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年</a:t>
            </a:r>
            <a:endParaRPr lang="zh-CN" altLang="en-US" sz="2000" b="1" spc="300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1" name="任意多边形 20"/>
          <p:cNvSpPr/>
          <p:nvPr>
            <p:custDataLst>
              <p:tags r:id="rId12"/>
            </p:custDataLst>
          </p:nvPr>
        </p:nvSpPr>
        <p:spPr>
          <a:xfrm rot="10800000">
            <a:off x="2187258" y="3547428"/>
            <a:ext cx="3146425" cy="1191895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955" h="1877">
                <a:moveTo>
                  <a:pt x="513" y="0"/>
                </a:moveTo>
                <a:lnTo>
                  <a:pt x="4017" y="0"/>
                </a:lnTo>
                <a:cubicBezTo>
                  <a:pt x="4535" y="0"/>
                  <a:pt x="4955" y="420"/>
                  <a:pt x="4955" y="939"/>
                </a:cubicBezTo>
                <a:cubicBezTo>
                  <a:pt x="4955" y="1457"/>
                  <a:pt x="4535" y="1877"/>
                  <a:pt x="4017" y="1877"/>
                </a:cubicBezTo>
                <a:lnTo>
                  <a:pt x="2637" y="1877"/>
                </a:lnTo>
                <a:lnTo>
                  <a:pt x="2637" y="1553"/>
                </a:lnTo>
                <a:lnTo>
                  <a:pt x="3995" y="1553"/>
                </a:lnTo>
                <a:cubicBezTo>
                  <a:pt x="4335" y="1553"/>
                  <a:pt x="4610" y="1278"/>
                  <a:pt x="4610" y="939"/>
                </a:cubicBezTo>
                <a:cubicBezTo>
                  <a:pt x="4610" y="599"/>
                  <a:pt x="4335" y="324"/>
                  <a:pt x="3995" y="324"/>
                </a:cubicBezTo>
                <a:lnTo>
                  <a:pt x="1165" y="324"/>
                </a:lnTo>
                <a:lnTo>
                  <a:pt x="1165" y="325"/>
                </a:lnTo>
                <a:lnTo>
                  <a:pt x="0" y="325"/>
                </a:lnTo>
                <a:lnTo>
                  <a:pt x="0" y="1"/>
                </a:lnTo>
                <a:lnTo>
                  <a:pt x="513" y="1"/>
                </a:lnTo>
                <a:lnTo>
                  <a:pt x="51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标题"/>
          <p:cNvSpPr txBox="1"/>
          <p:nvPr>
            <p:custDataLst>
              <p:tags r:id="rId13"/>
            </p:custDataLst>
          </p:nvPr>
        </p:nvSpPr>
        <p:spPr>
          <a:xfrm>
            <a:off x="1228408" y="328613"/>
            <a:ext cx="2737485" cy="81153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000" b="1" spc="300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1972</a:t>
            </a:r>
            <a:r>
              <a:rPr lang="zh-CN" altLang="en-US" sz="2000" b="1" spc="300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年</a:t>
            </a:r>
            <a:endParaRPr lang="zh-CN" altLang="en-US" sz="2000" b="1" spc="300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36" name="任意多边形 35"/>
          <p:cNvSpPr/>
          <p:nvPr>
            <p:custDataLst>
              <p:tags r:id="rId14"/>
            </p:custDataLst>
          </p:nvPr>
        </p:nvSpPr>
        <p:spPr>
          <a:xfrm rot="10800000">
            <a:off x="3789363" y="3548698"/>
            <a:ext cx="3134360" cy="205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20" h="324">
                <a:moveTo>
                  <a:pt x="0" y="0"/>
                </a:moveTo>
                <a:lnTo>
                  <a:pt x="3220" y="0"/>
                </a:lnTo>
                <a:lnTo>
                  <a:pt x="3220" y="324"/>
                </a:lnTo>
                <a:lnTo>
                  <a:pt x="0" y="32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15"/>
            </p:custDataLst>
          </p:nvPr>
        </p:nvSpPr>
        <p:spPr>
          <a:xfrm rot="10800000">
            <a:off x="5333683" y="4540568"/>
            <a:ext cx="3129915" cy="205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929" h="324">
                <a:moveTo>
                  <a:pt x="0" y="0"/>
                </a:moveTo>
                <a:lnTo>
                  <a:pt x="4929" y="0"/>
                </a:lnTo>
                <a:lnTo>
                  <a:pt x="4929" y="324"/>
                </a:lnTo>
                <a:lnTo>
                  <a:pt x="0" y="32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16"/>
            </p:custDataLst>
          </p:nvPr>
        </p:nvSpPr>
        <p:spPr>
          <a:xfrm rot="10800000">
            <a:off x="8463598" y="4539933"/>
            <a:ext cx="2513330" cy="205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878" h="324">
                <a:moveTo>
                  <a:pt x="0" y="0"/>
                </a:moveTo>
                <a:lnTo>
                  <a:pt x="2878" y="0"/>
                </a:lnTo>
                <a:lnTo>
                  <a:pt x="2878" y="324"/>
                </a:lnTo>
                <a:lnTo>
                  <a:pt x="0" y="32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17"/>
            </p:custDataLst>
          </p:nvPr>
        </p:nvSpPr>
        <p:spPr>
          <a:xfrm>
            <a:off x="5485448" y="2564448"/>
            <a:ext cx="2806065" cy="1191895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419" h="1877">
                <a:moveTo>
                  <a:pt x="0" y="0"/>
                </a:moveTo>
                <a:lnTo>
                  <a:pt x="3481" y="0"/>
                </a:lnTo>
                <a:cubicBezTo>
                  <a:pt x="3999" y="0"/>
                  <a:pt x="4419" y="420"/>
                  <a:pt x="4419" y="939"/>
                </a:cubicBezTo>
                <a:cubicBezTo>
                  <a:pt x="4419" y="1457"/>
                  <a:pt x="3999" y="1877"/>
                  <a:pt x="3481" y="1877"/>
                </a:cubicBezTo>
                <a:lnTo>
                  <a:pt x="2136" y="1877"/>
                </a:lnTo>
                <a:lnTo>
                  <a:pt x="2136" y="1553"/>
                </a:lnTo>
                <a:lnTo>
                  <a:pt x="3459" y="1553"/>
                </a:lnTo>
                <a:cubicBezTo>
                  <a:pt x="3799" y="1553"/>
                  <a:pt x="4074" y="1278"/>
                  <a:pt x="4074" y="939"/>
                </a:cubicBezTo>
                <a:cubicBezTo>
                  <a:pt x="4074" y="599"/>
                  <a:pt x="3799" y="324"/>
                  <a:pt x="3459" y="324"/>
                </a:cubicBezTo>
                <a:lnTo>
                  <a:pt x="0" y="32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>
            <p:custDataLst>
              <p:tags r:id="rId18"/>
            </p:custDataLst>
          </p:nvPr>
        </p:nvSpPr>
        <p:spPr>
          <a:xfrm>
            <a:off x="-555942" y="2556828"/>
            <a:ext cx="6041390" cy="205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763" h="324">
                <a:moveTo>
                  <a:pt x="0" y="0"/>
                </a:moveTo>
                <a:lnTo>
                  <a:pt x="8763" y="0"/>
                </a:lnTo>
                <a:lnTo>
                  <a:pt x="8763" y="324"/>
                </a:lnTo>
                <a:lnTo>
                  <a:pt x="0" y="324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标题"/>
          <p:cNvSpPr txBox="1"/>
          <p:nvPr>
            <p:custDataLst>
              <p:tags r:id="rId19"/>
            </p:custDataLst>
          </p:nvPr>
        </p:nvSpPr>
        <p:spPr>
          <a:xfrm>
            <a:off x="5668963" y="114618"/>
            <a:ext cx="2737485" cy="81153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000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1983</a:t>
            </a:r>
            <a:r>
              <a:rPr lang="zh-CN" altLang="en-US" sz="2000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年</a:t>
            </a:r>
            <a:endParaRPr lang="zh-CN" altLang="en-US" sz="2000" b="1" spc="300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52" name="序号"/>
          <p:cNvSpPr/>
          <p:nvPr>
            <p:custDataLst>
              <p:tags r:id="rId20"/>
            </p:custDataLst>
          </p:nvPr>
        </p:nvSpPr>
        <p:spPr>
          <a:xfrm>
            <a:off x="1699578" y="2434273"/>
            <a:ext cx="492760" cy="492760"/>
          </a:xfrm>
          <a:prstGeom prst="ellipse">
            <a:avLst/>
          </a:prstGeom>
          <a:solidFill>
            <a:schemeClr val="bg1"/>
          </a:solidFill>
          <a:ln w="34925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accent1"/>
                </a:solidFill>
                <a:sym typeface="+mn-ea"/>
              </a:rPr>
              <a:t>1</a:t>
            </a:r>
            <a:endParaRPr lang="en-US" altLang="zh-CN" sz="1400" b="1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53" name="序号"/>
          <p:cNvSpPr/>
          <p:nvPr>
            <p:custDataLst>
              <p:tags r:id="rId21"/>
            </p:custDataLst>
          </p:nvPr>
        </p:nvSpPr>
        <p:spPr>
          <a:xfrm>
            <a:off x="5042853" y="2434273"/>
            <a:ext cx="492760" cy="492760"/>
          </a:xfrm>
          <a:prstGeom prst="ellipse">
            <a:avLst/>
          </a:prstGeom>
          <a:solidFill>
            <a:schemeClr val="bg1"/>
          </a:solidFill>
          <a:ln w="34925"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accent2"/>
                </a:solidFill>
                <a:sym typeface="+mn-ea"/>
              </a:rPr>
              <a:t>2</a:t>
            </a:r>
            <a:endParaRPr lang="en-US" altLang="zh-CN" sz="1400" b="1">
              <a:solidFill>
                <a:schemeClr val="accent2"/>
              </a:solidFill>
              <a:sym typeface="+mn-ea"/>
            </a:endParaRPr>
          </a:p>
        </p:txBody>
      </p:sp>
      <p:sp>
        <p:nvSpPr>
          <p:cNvPr id="54" name="序号"/>
          <p:cNvSpPr/>
          <p:nvPr>
            <p:custDataLst>
              <p:tags r:id="rId22"/>
            </p:custDataLst>
          </p:nvPr>
        </p:nvSpPr>
        <p:spPr>
          <a:xfrm>
            <a:off x="6667183" y="3415983"/>
            <a:ext cx="492760" cy="492760"/>
          </a:xfrm>
          <a:prstGeom prst="ellipse">
            <a:avLst/>
          </a:prstGeom>
          <a:solidFill>
            <a:schemeClr val="bg1"/>
          </a:solidFill>
          <a:ln w="34925">
            <a:solidFill>
              <a:schemeClr val="accent3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accent3"/>
                </a:solidFill>
                <a:sym typeface="+mn-ea"/>
              </a:rPr>
              <a:t>3</a:t>
            </a:r>
            <a:endParaRPr lang="en-US" altLang="zh-CN" sz="1400" b="1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55" name="序号"/>
          <p:cNvSpPr/>
          <p:nvPr>
            <p:custDataLst>
              <p:tags r:id="rId23"/>
            </p:custDataLst>
          </p:nvPr>
        </p:nvSpPr>
        <p:spPr>
          <a:xfrm>
            <a:off x="3366453" y="3417253"/>
            <a:ext cx="492760" cy="492760"/>
          </a:xfrm>
          <a:prstGeom prst="ellipse">
            <a:avLst/>
          </a:prstGeom>
          <a:solidFill>
            <a:schemeClr val="bg1"/>
          </a:solidFill>
          <a:ln w="34925"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accent4"/>
                </a:solidFill>
                <a:sym typeface="+mn-ea"/>
              </a:rPr>
              <a:t>4</a:t>
            </a:r>
            <a:endParaRPr lang="en-US" altLang="zh-CN" sz="1400" b="1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56" name="序号"/>
          <p:cNvSpPr/>
          <p:nvPr>
            <p:custDataLst>
              <p:tags r:id="rId24"/>
            </p:custDataLst>
          </p:nvPr>
        </p:nvSpPr>
        <p:spPr>
          <a:xfrm>
            <a:off x="5042853" y="4404678"/>
            <a:ext cx="492760" cy="492760"/>
          </a:xfrm>
          <a:prstGeom prst="ellipse">
            <a:avLst/>
          </a:prstGeom>
          <a:solidFill>
            <a:schemeClr val="bg1"/>
          </a:solidFill>
          <a:ln w="34925">
            <a:solidFill>
              <a:schemeClr val="accent5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accent5"/>
                </a:solidFill>
                <a:sym typeface="+mn-ea"/>
              </a:rPr>
              <a:t>5</a:t>
            </a:r>
            <a:endParaRPr lang="en-US" altLang="zh-CN" sz="1400" b="1">
              <a:solidFill>
                <a:schemeClr val="accent5"/>
              </a:solidFill>
              <a:sym typeface="+mn-ea"/>
            </a:endParaRPr>
          </a:p>
        </p:txBody>
      </p:sp>
      <p:sp>
        <p:nvSpPr>
          <p:cNvPr id="57" name="序号"/>
          <p:cNvSpPr/>
          <p:nvPr>
            <p:custDataLst>
              <p:tags r:id="rId25"/>
            </p:custDataLst>
          </p:nvPr>
        </p:nvSpPr>
        <p:spPr>
          <a:xfrm>
            <a:off x="8291513" y="4404678"/>
            <a:ext cx="492760" cy="492760"/>
          </a:xfrm>
          <a:prstGeom prst="ellipse">
            <a:avLst/>
          </a:prstGeom>
          <a:solidFill>
            <a:schemeClr val="bg1"/>
          </a:solidFill>
          <a:ln w="34925">
            <a:solidFill>
              <a:schemeClr val="accent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accent6"/>
                </a:solidFill>
                <a:sym typeface="+mn-ea"/>
              </a:rPr>
              <a:t>6</a:t>
            </a:r>
            <a:endParaRPr lang="en-US" altLang="zh-CN" sz="1400" b="1">
              <a:solidFill>
                <a:schemeClr val="accent6"/>
              </a:solidFill>
              <a:sym typeface="+mn-ea"/>
            </a:endParaRPr>
          </a:p>
        </p:txBody>
      </p:sp>
      <p:pic>
        <p:nvPicPr>
          <p:cNvPr id="32" name="图片 31" descr="325022c4e9f726f39f7cdb0ee0b706d"/>
          <p:cNvPicPr>
            <a:picLocks noChangeAspect="1"/>
          </p:cNvPicPr>
          <p:nvPr/>
        </p:nvPicPr>
        <p:blipFill>
          <a:blip r:embed="rId26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113010" y="4671060"/>
            <a:ext cx="2261235" cy="1901825"/>
          </a:xfrm>
          <a:prstGeom prst="rect">
            <a:avLst/>
          </a:prstGeom>
        </p:spPr>
      </p:pic>
      <p:sp>
        <p:nvSpPr>
          <p:cNvPr id="48" name="任意多边形: 形状 35"/>
          <p:cNvSpPr/>
          <p:nvPr>
            <p:custDataLst>
              <p:tags r:id="rId27"/>
            </p:custDataLst>
          </p:nvPr>
        </p:nvSpPr>
        <p:spPr>
          <a:xfrm>
            <a:off x="10945813" y="4463098"/>
            <a:ext cx="226695" cy="346075"/>
          </a:xfrm>
          <a:custGeom>
            <a:avLst/>
            <a:gdLst>
              <a:gd name="connsiteX0" fmla="*/ 222587 w 228229"/>
              <a:gd name="connsiteY0" fmla="*/ 120936 h 260315"/>
              <a:gd name="connsiteX1" fmla="*/ 14943 w 228229"/>
              <a:gd name="connsiteY1" fmla="*/ 1017 h 260315"/>
              <a:gd name="connsiteX2" fmla="*/ 893 w 228229"/>
              <a:gd name="connsiteY2" fmla="*/ 4779 h 260315"/>
              <a:gd name="connsiteX3" fmla="*/ -488 w 228229"/>
              <a:gd name="connsiteY3" fmla="*/ 9875 h 260315"/>
              <a:gd name="connsiteX4" fmla="*/ -488 w 228229"/>
              <a:gd name="connsiteY4" fmla="*/ 249714 h 260315"/>
              <a:gd name="connsiteX5" fmla="*/ 9847 w 228229"/>
              <a:gd name="connsiteY5" fmla="*/ 259954 h 260315"/>
              <a:gd name="connsiteX6" fmla="*/ 14943 w 228229"/>
              <a:gd name="connsiteY6" fmla="*/ 258572 h 260315"/>
              <a:gd name="connsiteX7" fmla="*/ 222587 w 228229"/>
              <a:gd name="connsiteY7" fmla="*/ 138653 h 260315"/>
              <a:gd name="connsiteX8" fmla="*/ 226407 w 228229"/>
              <a:gd name="connsiteY8" fmla="*/ 124756 h 260315"/>
              <a:gd name="connsiteX9" fmla="*/ 222587 w 228229"/>
              <a:gd name="connsiteY9" fmla="*/ 120936 h 260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8229" h="260315">
                <a:moveTo>
                  <a:pt x="222587" y="120936"/>
                </a:moveTo>
                <a:lnTo>
                  <a:pt x="14943" y="1017"/>
                </a:lnTo>
                <a:cubicBezTo>
                  <a:pt x="10018" y="-1822"/>
                  <a:pt x="3732" y="-136"/>
                  <a:pt x="893" y="4779"/>
                </a:cubicBezTo>
                <a:cubicBezTo>
                  <a:pt x="-2" y="6331"/>
                  <a:pt x="-479" y="8084"/>
                  <a:pt x="-488" y="9875"/>
                </a:cubicBezTo>
                <a:lnTo>
                  <a:pt x="-488" y="249714"/>
                </a:lnTo>
                <a:cubicBezTo>
                  <a:pt x="-459" y="255391"/>
                  <a:pt x="4170" y="259982"/>
                  <a:pt x="9847" y="259954"/>
                </a:cubicBezTo>
                <a:cubicBezTo>
                  <a:pt x="11637" y="259944"/>
                  <a:pt x="13390" y="259468"/>
                  <a:pt x="14943" y="258572"/>
                </a:cubicBezTo>
                <a:lnTo>
                  <a:pt x="222587" y="138653"/>
                </a:lnTo>
                <a:cubicBezTo>
                  <a:pt x="227483" y="135871"/>
                  <a:pt x="229188" y="129642"/>
                  <a:pt x="226407" y="124756"/>
                </a:cubicBezTo>
                <a:cubicBezTo>
                  <a:pt x="225502" y="123165"/>
                  <a:pt x="224178" y="121841"/>
                  <a:pt x="222587" y="1209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214630" y="5494655"/>
            <a:ext cx="23876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</a:rPr>
              <a:t>让我们可以用同样的代码来处理不同的东西。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40" name="圆角矩形标注 39"/>
          <p:cNvSpPr/>
          <p:nvPr/>
        </p:nvSpPr>
        <p:spPr>
          <a:xfrm rot="10800000">
            <a:off x="3366770" y="6195060"/>
            <a:ext cx="3301365" cy="567055"/>
          </a:xfrm>
          <a:prstGeom prst="wedgeRoundRectCallou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椭圆形标注 40"/>
          <p:cNvSpPr/>
          <p:nvPr/>
        </p:nvSpPr>
        <p:spPr>
          <a:xfrm rot="10800000">
            <a:off x="4530725" y="1854200"/>
            <a:ext cx="4611370" cy="585470"/>
          </a:xfrm>
          <a:prstGeom prst="wedgeEllipseCallou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4886960" y="1962785"/>
            <a:ext cx="4560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华文中宋" panose="02010600040101010101" charset="-122"/>
                <a:ea typeface="华文中宋" panose="02010600040101010101" charset="-122"/>
                <a:sym typeface="+mn-ea"/>
              </a:rPr>
              <a:t>给运算符号赋予</a:t>
            </a:r>
            <a:r>
              <a:rPr lang="zh-CN" altLang="en-US">
                <a:latin typeface="华文中宋" panose="02010600040101010101" charset="-122"/>
                <a:ea typeface="华文中宋" panose="02010600040101010101" charset="-122"/>
                <a:sym typeface="+mn-ea"/>
              </a:rPr>
              <a:t>一些特定的行为</a:t>
            </a:r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3606165" y="632460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49" name="圆角矩形标注 48"/>
          <p:cNvSpPr/>
          <p:nvPr/>
        </p:nvSpPr>
        <p:spPr>
          <a:xfrm rot="10800000">
            <a:off x="214630" y="5524500"/>
            <a:ext cx="2479675" cy="982980"/>
          </a:xfrm>
          <a:prstGeom prst="wedgeRoundRectCallou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3472815" y="62439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华文中宋" panose="02010600040101010101" charset="-122"/>
                <a:ea typeface="华文中宋" panose="02010600040101010101" charset="-122"/>
              </a:rPr>
              <a:t>匿名的函数</a:t>
            </a:r>
            <a:r>
              <a:rPr lang="zh-CN" altLang="en-US">
                <a:latin typeface="华文中宋" panose="02010600040101010101" charset="-122"/>
                <a:ea typeface="华文中宋" panose="02010600040101010101" charset="-122"/>
              </a:rPr>
              <a:t>，方便临时使用</a:t>
            </a:r>
            <a:endParaRPr lang="zh-CN" altLang="en-US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8"/>
            </p:custDataLst>
          </p:nvPr>
        </p:nvSpPr>
        <p:spPr>
          <a:xfrm>
            <a:off x="132715" y="147320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C++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的发展史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</a:endParaRPr>
          </a:p>
          <a:p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16" grpId="0"/>
      <p:bldP spid="16" grpId="1"/>
      <p:bldP spid="51" grpId="0"/>
      <p:bldP spid="51" grpId="1"/>
      <p:bldP spid="23" grpId="0"/>
      <p:bldP spid="23" grpId="1"/>
      <p:bldP spid="41" grpId="0" animBg="1"/>
      <p:bldP spid="41" grpId="1" animBg="1"/>
      <p:bldP spid="45" grpId="0"/>
      <p:bldP spid="45" grpId="1"/>
      <p:bldP spid="14" grpId="0"/>
      <p:bldP spid="14" grpId="1"/>
      <p:bldP spid="6" grpId="0"/>
      <p:bldP spid="6" grpId="1"/>
      <p:bldP spid="13" grpId="0"/>
      <p:bldP spid="13" grpId="1"/>
      <p:bldP spid="4" grpId="0"/>
      <p:bldP spid="4" grpId="1"/>
      <p:bldP spid="34" grpId="0"/>
      <p:bldP spid="34" grpId="1"/>
      <p:bldP spid="11" grpId="0"/>
      <p:bldP spid="11" grpId="1"/>
      <p:bldP spid="10" grpId="0"/>
      <p:bldP spid="10" grpId="1"/>
      <p:bldP spid="40" grpId="0" animBg="1"/>
      <p:bldP spid="40" grpId="1" animBg="1"/>
      <p:bldP spid="50" grpId="0"/>
      <p:bldP spid="50" grpId="1"/>
      <p:bldP spid="20" grpId="0"/>
      <p:bldP spid="20" grpId="1"/>
      <p:bldP spid="5" grpId="0"/>
      <p:bldP spid="5" grpId="1"/>
      <p:bldP spid="49" grpId="0" animBg="1"/>
      <p:bldP spid="49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9" name="任意多边形 18"/>
          <p:cNvSpPr/>
          <p:nvPr>
            <p:custDataLst>
              <p:tags r:id="rId2"/>
            </p:custDataLst>
          </p:nvPr>
        </p:nvSpPr>
        <p:spPr>
          <a:xfrm>
            <a:off x="3062288" y="3330258"/>
            <a:ext cx="4340225" cy="1193165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835" h="1879">
                <a:moveTo>
                  <a:pt x="938" y="0"/>
                </a:moveTo>
                <a:lnTo>
                  <a:pt x="2318" y="0"/>
                </a:lnTo>
                <a:lnTo>
                  <a:pt x="2318" y="2"/>
                </a:lnTo>
                <a:lnTo>
                  <a:pt x="2462" y="2"/>
                </a:lnTo>
                <a:lnTo>
                  <a:pt x="2831" y="2"/>
                </a:lnTo>
                <a:lnTo>
                  <a:pt x="2831" y="2"/>
                </a:lnTo>
                <a:lnTo>
                  <a:pt x="2839" y="2"/>
                </a:lnTo>
                <a:lnTo>
                  <a:pt x="4461" y="2"/>
                </a:lnTo>
                <a:lnTo>
                  <a:pt x="4973" y="2"/>
                </a:lnTo>
                <a:lnTo>
                  <a:pt x="4973" y="326"/>
                </a:lnTo>
                <a:lnTo>
                  <a:pt x="4461" y="326"/>
                </a:lnTo>
                <a:lnTo>
                  <a:pt x="2839" y="326"/>
                </a:lnTo>
                <a:lnTo>
                  <a:pt x="2831" y="326"/>
                </a:lnTo>
                <a:lnTo>
                  <a:pt x="2831" y="326"/>
                </a:lnTo>
                <a:lnTo>
                  <a:pt x="2462" y="326"/>
                </a:lnTo>
                <a:lnTo>
                  <a:pt x="1702" y="326"/>
                </a:lnTo>
                <a:lnTo>
                  <a:pt x="1702" y="324"/>
                </a:lnTo>
                <a:lnTo>
                  <a:pt x="960" y="324"/>
                </a:lnTo>
                <a:cubicBezTo>
                  <a:pt x="620" y="324"/>
                  <a:pt x="345" y="599"/>
                  <a:pt x="345" y="938"/>
                </a:cubicBezTo>
                <a:cubicBezTo>
                  <a:pt x="345" y="1278"/>
                  <a:pt x="620" y="1553"/>
                  <a:pt x="960" y="1553"/>
                </a:cubicBezTo>
                <a:lnTo>
                  <a:pt x="3790" y="1553"/>
                </a:lnTo>
                <a:lnTo>
                  <a:pt x="3790" y="1552"/>
                </a:lnTo>
                <a:lnTo>
                  <a:pt x="4955" y="1552"/>
                </a:lnTo>
                <a:lnTo>
                  <a:pt x="4955" y="1553"/>
                </a:lnTo>
                <a:lnTo>
                  <a:pt x="6835" y="1553"/>
                </a:lnTo>
                <a:lnTo>
                  <a:pt x="6835" y="1877"/>
                </a:lnTo>
                <a:lnTo>
                  <a:pt x="4955" y="1877"/>
                </a:lnTo>
                <a:lnTo>
                  <a:pt x="4955" y="1879"/>
                </a:lnTo>
                <a:lnTo>
                  <a:pt x="4955" y="1879"/>
                </a:lnTo>
                <a:lnTo>
                  <a:pt x="2462" y="1879"/>
                </a:lnTo>
                <a:lnTo>
                  <a:pt x="1702" y="1879"/>
                </a:lnTo>
                <a:lnTo>
                  <a:pt x="1702" y="1877"/>
                </a:lnTo>
                <a:lnTo>
                  <a:pt x="938" y="1877"/>
                </a:lnTo>
                <a:cubicBezTo>
                  <a:pt x="420" y="1877"/>
                  <a:pt x="0" y="1457"/>
                  <a:pt x="0" y="938"/>
                </a:cubicBezTo>
                <a:cubicBezTo>
                  <a:pt x="0" y="420"/>
                  <a:pt x="420" y="0"/>
                  <a:pt x="93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3"/>
            </p:custDataLst>
          </p:nvPr>
        </p:nvSpPr>
        <p:spPr>
          <a:xfrm rot="10800000">
            <a:off x="6208713" y="4245293"/>
            <a:ext cx="5838341" cy="346076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194" h="545">
                <a:moveTo>
                  <a:pt x="341" y="0"/>
                </a:moveTo>
                <a:cubicBezTo>
                  <a:pt x="350" y="0"/>
                  <a:pt x="357" y="10"/>
                  <a:pt x="357" y="21"/>
                </a:cubicBezTo>
                <a:lnTo>
                  <a:pt x="357" y="112"/>
                </a:lnTo>
                <a:lnTo>
                  <a:pt x="4265" y="112"/>
                </a:lnTo>
                <a:lnTo>
                  <a:pt x="4265" y="111"/>
                </a:lnTo>
                <a:lnTo>
                  <a:pt x="9194" y="111"/>
                </a:lnTo>
                <a:lnTo>
                  <a:pt x="9194" y="435"/>
                </a:lnTo>
                <a:lnTo>
                  <a:pt x="4265" y="435"/>
                </a:lnTo>
                <a:lnTo>
                  <a:pt x="4265" y="436"/>
                </a:lnTo>
                <a:lnTo>
                  <a:pt x="357" y="436"/>
                </a:lnTo>
                <a:lnTo>
                  <a:pt x="357" y="524"/>
                </a:lnTo>
                <a:cubicBezTo>
                  <a:pt x="357" y="527"/>
                  <a:pt x="356" y="531"/>
                  <a:pt x="355" y="534"/>
                </a:cubicBezTo>
                <a:cubicBezTo>
                  <a:pt x="350" y="545"/>
                  <a:pt x="341" y="548"/>
                  <a:pt x="333" y="542"/>
                </a:cubicBezTo>
                <a:lnTo>
                  <a:pt x="8" y="291"/>
                </a:lnTo>
                <a:cubicBezTo>
                  <a:pt x="6" y="289"/>
                  <a:pt x="4" y="286"/>
                  <a:pt x="2" y="283"/>
                </a:cubicBezTo>
                <a:cubicBezTo>
                  <a:pt x="-2" y="273"/>
                  <a:pt x="0" y="260"/>
                  <a:pt x="8" y="254"/>
                </a:cubicBezTo>
                <a:lnTo>
                  <a:pt x="333" y="3"/>
                </a:lnTo>
                <a:cubicBezTo>
                  <a:pt x="335" y="1"/>
                  <a:pt x="338" y="0"/>
                  <a:pt x="3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4"/>
            </p:custDataLst>
          </p:nvPr>
        </p:nvSpPr>
        <p:spPr>
          <a:xfrm>
            <a:off x="144463" y="2347278"/>
            <a:ext cx="6041390" cy="205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763" h="324">
                <a:moveTo>
                  <a:pt x="0" y="0"/>
                </a:moveTo>
                <a:lnTo>
                  <a:pt x="8763" y="0"/>
                </a:lnTo>
                <a:lnTo>
                  <a:pt x="8763" y="324"/>
                </a:lnTo>
                <a:lnTo>
                  <a:pt x="0" y="324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3" name="序号"/>
          <p:cNvSpPr/>
          <p:nvPr>
            <p:custDataLst>
              <p:tags r:id="rId5"/>
            </p:custDataLst>
          </p:nvPr>
        </p:nvSpPr>
        <p:spPr>
          <a:xfrm>
            <a:off x="5959158" y="4167188"/>
            <a:ext cx="492760" cy="492760"/>
          </a:xfrm>
          <a:prstGeom prst="ellipse">
            <a:avLst/>
          </a:prstGeom>
          <a:solidFill>
            <a:schemeClr val="bg1"/>
          </a:solidFill>
          <a:ln w="34925"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accent2"/>
                </a:solidFill>
                <a:sym typeface="+mn-ea"/>
              </a:rPr>
              <a:t>2</a:t>
            </a:r>
            <a:endParaRPr lang="en-US" altLang="zh-CN" sz="1400" b="1">
              <a:solidFill>
                <a:schemeClr val="accent2"/>
              </a:solidFill>
              <a:sym typeface="+mn-ea"/>
            </a:endParaRPr>
          </a:p>
        </p:txBody>
      </p:sp>
      <p:sp>
        <p:nvSpPr>
          <p:cNvPr id="15" name="正文"/>
          <p:cNvSpPr txBox="1"/>
          <p:nvPr>
            <p:custDataLst>
              <p:tags r:id="rId6"/>
            </p:custDataLst>
          </p:nvPr>
        </p:nvSpPr>
        <p:spPr>
          <a:xfrm>
            <a:off x="3775075" y="1307465"/>
            <a:ext cx="4505960" cy="5473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引入了一些新特性，如</a:t>
            </a:r>
            <a:r>
              <a:rPr lang="zh-CN" altLang="en-US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if语句的初始化</a:t>
            </a:r>
            <a:r>
              <a:rPr lang="zh-CN" altLang="en-US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以及对</a:t>
            </a:r>
            <a:r>
              <a:rPr lang="zh-CN" altLang="en-US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标准库的扩展</a:t>
            </a:r>
            <a:r>
              <a:rPr lang="zh-CN" altLang="en-US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。</a:t>
            </a:r>
            <a:endParaRPr lang="zh-CN" altLang="en-US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endParaRPr lang="zh-CN" altLang="en-US" spc="150" dirty="0">
              <a:solidFill>
                <a:schemeClr val="tx1">
                  <a:lumMod val="65000"/>
                  <a:lumOff val="3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18" name="标题"/>
          <p:cNvSpPr txBox="1"/>
          <p:nvPr>
            <p:custDataLst>
              <p:tags r:id="rId7"/>
            </p:custDataLst>
          </p:nvPr>
        </p:nvSpPr>
        <p:spPr>
          <a:xfrm>
            <a:off x="5293678" y="527368"/>
            <a:ext cx="1824355" cy="53086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p>
            <a:pPr lvl="0" algn="ctr">
              <a:buClrTx/>
              <a:buSzTx/>
              <a:buFontTx/>
            </a:pPr>
            <a:r>
              <a:rPr lang="en-US" altLang="zh-CN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2017</a:t>
            </a:r>
            <a:r>
              <a:rPr lang="zh-CN" altLang="en-US" b="1" spc="300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年</a:t>
            </a:r>
            <a:endParaRPr lang="zh-CN" altLang="en-US" b="1" spc="300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7" name="正文"/>
          <p:cNvSpPr txBox="1"/>
          <p:nvPr>
            <p:custDataLst>
              <p:tags r:id="rId8"/>
            </p:custDataLst>
          </p:nvPr>
        </p:nvSpPr>
        <p:spPr>
          <a:xfrm>
            <a:off x="2270760" y="5691505"/>
            <a:ext cx="8031480" cy="5473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引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入了概念、协程、范围基于的for循环等新特性，同时对标准库进行了更新和扩展。（简单了解即可）</a:t>
            </a:r>
            <a:endParaRPr lang="zh-CN" altLang="en-US" sz="2000" spc="150" dirty="0">
              <a:solidFill>
                <a:schemeClr val="tx1">
                  <a:lumMod val="65000"/>
                  <a:lumOff val="3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8" name="标题"/>
          <p:cNvSpPr txBox="1"/>
          <p:nvPr>
            <p:custDataLst>
              <p:tags r:id="rId9"/>
            </p:custDataLst>
          </p:nvPr>
        </p:nvSpPr>
        <p:spPr>
          <a:xfrm>
            <a:off x="5449253" y="4875848"/>
            <a:ext cx="1824355" cy="53086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p>
            <a:pPr lvl="0" algn="ctr">
              <a:buClrTx/>
              <a:buSzTx/>
              <a:buFontTx/>
            </a:pPr>
            <a:r>
              <a:rPr lang="en-US" altLang="zh-CN" b="1" spc="300" dirty="0">
                <a:latin typeface="+mj-ea"/>
                <a:ea typeface="+mj-ea"/>
                <a:sym typeface="+mn-ea"/>
              </a:rPr>
              <a:t>2020</a:t>
            </a:r>
            <a:r>
              <a:rPr lang="zh-CN" altLang="en-US" b="1" spc="300" dirty="0">
                <a:latin typeface="+mj-ea"/>
                <a:ea typeface="+mj-ea"/>
                <a:sym typeface="+mn-ea"/>
              </a:rPr>
              <a:t>年</a:t>
            </a:r>
            <a:endParaRPr lang="zh-CN" altLang="en-US" b="1" spc="300" dirty="0">
              <a:latin typeface="+mj-ea"/>
              <a:ea typeface="+mj-ea"/>
              <a:sym typeface="+mn-ea"/>
            </a:endParaRPr>
          </a:p>
        </p:txBody>
      </p:sp>
      <p:sp>
        <p:nvSpPr>
          <p:cNvPr id="9" name="任意多边形 8"/>
          <p:cNvSpPr/>
          <p:nvPr>
            <p:custDataLst>
              <p:tags r:id="rId10"/>
            </p:custDataLst>
          </p:nvPr>
        </p:nvSpPr>
        <p:spPr>
          <a:xfrm>
            <a:off x="144463" y="2332673"/>
            <a:ext cx="9022080" cy="1191895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208" h="1877">
                <a:moveTo>
                  <a:pt x="0" y="0"/>
                </a:moveTo>
                <a:lnTo>
                  <a:pt x="9514" y="0"/>
                </a:lnTo>
                <a:lnTo>
                  <a:pt x="9789" y="0"/>
                </a:lnTo>
                <a:lnTo>
                  <a:pt x="12264" y="0"/>
                </a:lnTo>
                <a:lnTo>
                  <a:pt x="12995" y="0"/>
                </a:lnTo>
                <a:lnTo>
                  <a:pt x="13270" y="0"/>
                </a:lnTo>
                <a:cubicBezTo>
                  <a:pt x="13788" y="0"/>
                  <a:pt x="14208" y="420"/>
                  <a:pt x="14208" y="939"/>
                </a:cubicBezTo>
                <a:cubicBezTo>
                  <a:pt x="14208" y="1457"/>
                  <a:pt x="13788" y="1877"/>
                  <a:pt x="13270" y="1877"/>
                </a:cubicBezTo>
                <a:lnTo>
                  <a:pt x="12995" y="1877"/>
                </a:lnTo>
                <a:lnTo>
                  <a:pt x="12264" y="1877"/>
                </a:lnTo>
                <a:lnTo>
                  <a:pt x="11925" y="1877"/>
                </a:lnTo>
                <a:lnTo>
                  <a:pt x="11650" y="1877"/>
                </a:lnTo>
                <a:lnTo>
                  <a:pt x="11650" y="1874"/>
                </a:lnTo>
                <a:lnTo>
                  <a:pt x="10672" y="1874"/>
                </a:lnTo>
                <a:lnTo>
                  <a:pt x="9568" y="1874"/>
                </a:lnTo>
                <a:lnTo>
                  <a:pt x="9543" y="1874"/>
                </a:lnTo>
                <a:lnTo>
                  <a:pt x="9543" y="1550"/>
                </a:lnTo>
                <a:lnTo>
                  <a:pt x="9568" y="1550"/>
                </a:lnTo>
                <a:lnTo>
                  <a:pt x="10672" y="1550"/>
                </a:lnTo>
                <a:lnTo>
                  <a:pt x="11677" y="1550"/>
                </a:lnTo>
                <a:lnTo>
                  <a:pt x="11781" y="1550"/>
                </a:lnTo>
                <a:lnTo>
                  <a:pt x="12324" y="1550"/>
                </a:lnTo>
                <a:lnTo>
                  <a:pt x="12346" y="1550"/>
                </a:lnTo>
                <a:lnTo>
                  <a:pt x="13300" y="1550"/>
                </a:lnTo>
                <a:lnTo>
                  <a:pt x="13300" y="1551"/>
                </a:lnTo>
                <a:lnTo>
                  <a:pt x="13311" y="1550"/>
                </a:lnTo>
                <a:cubicBezTo>
                  <a:pt x="13621" y="1518"/>
                  <a:pt x="13863" y="1257"/>
                  <a:pt x="13863" y="939"/>
                </a:cubicBezTo>
                <a:cubicBezTo>
                  <a:pt x="13863" y="599"/>
                  <a:pt x="13588" y="324"/>
                  <a:pt x="13248" y="324"/>
                </a:cubicBezTo>
                <a:lnTo>
                  <a:pt x="13027" y="324"/>
                </a:lnTo>
                <a:lnTo>
                  <a:pt x="13027" y="326"/>
                </a:lnTo>
                <a:lnTo>
                  <a:pt x="13020" y="326"/>
                </a:lnTo>
                <a:cubicBezTo>
                  <a:pt x="13005" y="325"/>
                  <a:pt x="12989" y="324"/>
                  <a:pt x="12973" y="324"/>
                </a:cubicBezTo>
                <a:lnTo>
                  <a:pt x="12264" y="324"/>
                </a:lnTo>
                <a:lnTo>
                  <a:pt x="9789" y="324"/>
                </a:lnTo>
                <a:lnTo>
                  <a:pt x="9514" y="324"/>
                </a:lnTo>
                <a:lnTo>
                  <a:pt x="0" y="324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2" name="序号"/>
          <p:cNvSpPr/>
          <p:nvPr>
            <p:custDataLst>
              <p:tags r:id="rId11"/>
            </p:custDataLst>
          </p:nvPr>
        </p:nvSpPr>
        <p:spPr>
          <a:xfrm>
            <a:off x="5959158" y="2203768"/>
            <a:ext cx="492760" cy="492760"/>
          </a:xfrm>
          <a:prstGeom prst="ellipse">
            <a:avLst/>
          </a:prstGeom>
          <a:solidFill>
            <a:schemeClr val="bg1"/>
          </a:solidFill>
          <a:ln w="34925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accent1"/>
                </a:solidFill>
                <a:sym typeface="+mn-ea"/>
              </a:rPr>
              <a:t>1</a:t>
            </a:r>
            <a:endParaRPr lang="en-US" altLang="zh-CN" sz="1400" b="1">
              <a:solidFill>
                <a:schemeClr val="accent1"/>
              </a:solidFill>
              <a:sym typeface="+mn-ea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7080" y="3580130"/>
            <a:ext cx="2164715" cy="1677670"/>
          </a:xfrm>
          <a:prstGeom prst="rect">
            <a:avLst/>
          </a:prstGeom>
        </p:spPr>
      </p:pic>
      <p:pic>
        <p:nvPicPr>
          <p:cNvPr id="4" name="图片 3" descr="记笔记"/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654540" y="76835"/>
            <a:ext cx="2171065" cy="2171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椭圆形标注 2"/>
          <p:cNvSpPr/>
          <p:nvPr/>
        </p:nvSpPr>
        <p:spPr>
          <a:xfrm rot="180000">
            <a:off x="3328035" y="1482725"/>
            <a:ext cx="8108950" cy="3616960"/>
          </a:xfrm>
          <a:prstGeom prst="wedgeEllipse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348605" y="1952625"/>
            <a:ext cx="6450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我们之前已经学过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python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了，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en-US" altLang="zh-CN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那我们来通过比较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Python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和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，</a:t>
            </a:r>
            <a:endParaRPr lang="en-US" altLang="zh-CN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en-US" altLang="zh-CN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en-US" altLang="zh-CN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来看看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到底有什么特点吧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~~</a:t>
            </a:r>
            <a:endParaRPr lang="en-US" altLang="zh-CN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79800" y="-127000"/>
            <a:ext cx="10515600" cy="1325563"/>
          </a:xfrm>
        </p:spPr>
        <p:txBody>
          <a:bodyPr/>
          <a:p>
            <a:br>
              <a:rPr lang="zh-CN" altLang="en-US" sz="320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</a:br>
            <a:endParaRPr lang="zh-CN" altLang="en-US" sz="3200">
              <a:solidFill>
                <a:schemeClr val="accent1">
                  <a:lumMod val="7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000125"/>
            <a:ext cx="10515600" cy="4351338"/>
          </a:xfrm>
        </p:spPr>
        <p:txBody>
          <a:bodyPr>
            <a:normAutofit/>
          </a:bodyPr>
          <a:p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buNone/>
            </a:pP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4386" t="8759" r="4386" b="11679"/>
          <a:stretch>
            <a:fillRect/>
          </a:stretch>
        </p:blipFill>
        <p:spPr>
          <a:xfrm>
            <a:off x="3079750" y="1386840"/>
            <a:ext cx="5245100" cy="24587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840" y="4033520"/>
            <a:ext cx="5582920" cy="26663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493760" y="1198880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ython 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的代码简单易懂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的代码比较复杂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850005" y="257175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accent1">
                    <a:lumMod val="7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1.</a:t>
            </a: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编程的语言风格</a:t>
            </a:r>
            <a:r>
              <a:rPr lang="zh-CN" altLang="en-US" sz="3200" b="1" dirty="0">
                <a:solidFill>
                  <a:schemeClr val="accent1"/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：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</a:endParaRPr>
          </a:p>
          <a:p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11700" y="149225"/>
            <a:ext cx="10515600" cy="1325563"/>
          </a:xfrm>
        </p:spPr>
        <p:txBody>
          <a:bodyPr/>
          <a:p>
            <a:r>
              <a:rPr lang="en-US" altLang="zh-CN" sz="320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2.</a:t>
            </a:r>
            <a:r>
              <a:rPr lang="zh-CN" altLang="en-US" sz="320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类型声明</a:t>
            </a:r>
            <a:endParaRPr lang="zh-CN" altLang="en-US" sz="3200">
              <a:solidFill>
                <a:schemeClr val="accent1">
                  <a:lumMod val="7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88865" y="4185285"/>
            <a:ext cx="3503295" cy="19551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775" y="1990725"/>
            <a:ext cx="3486785" cy="13398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31775" y="1416050"/>
            <a:ext cx="4064000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Python: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在Python中，我们不需要明确告诉计算机我们的数据类型，它会自动理解。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例如，num = 5，计算机知道num是一个整数。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C++: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在C++中，我们需要告诉计算机我们的数据类型，就像给每个盒子贴上标签一样。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例如，int num = 5;，我们告诉计算机num是一个整数。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21000" y="365125"/>
            <a:ext cx="10515600" cy="1325563"/>
          </a:xfrm>
        </p:spPr>
        <p:txBody>
          <a:bodyPr/>
          <a:p>
            <a:r>
              <a:rPr lang="en-US" altLang="zh-CN" sz="320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3.</a:t>
            </a:r>
            <a:r>
              <a:rPr lang="zh-CN" altLang="en-US" sz="320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使用库和</a:t>
            </a:r>
            <a:r>
              <a:rPr lang="zh-CN" altLang="en-US" sz="320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功能</a:t>
            </a:r>
            <a:endParaRPr lang="zh-CN" altLang="en-US" sz="3200">
              <a:solidFill>
                <a:schemeClr val="accent1">
                  <a:lumMod val="7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0700" y="1811655"/>
            <a:ext cx="10515600" cy="4351338"/>
          </a:xfrm>
        </p:spPr>
        <p:txBody>
          <a:bodyPr>
            <a:normAutofit lnSpcReduction="10000"/>
          </a:bodyPr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Python: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Python有很多内置的功能和库，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让编写代码更容易。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有现成的函数，运用比较简单。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C++: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C++也有很多库，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但需要更多的手动工作。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可能要写更多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代码。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>
              <a:buNone/>
            </a:pP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1465" y="674370"/>
            <a:ext cx="4916170" cy="21837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330" y="3973830"/>
            <a:ext cx="4389755" cy="167449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93420" y="5970905"/>
            <a:ext cx="87642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这里我们要用到乘方：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python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直接用</a:t>
            </a:r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**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符号来表示</a:t>
            </a:r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，但</a:t>
            </a:r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则需要运用</a:t>
            </a:r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cmath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库里的</a:t>
            </a:r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pow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函数</a:t>
            </a:r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endParaRPr lang="en-US" altLang="zh-CN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698230" y="2092960"/>
            <a:ext cx="1014095" cy="18542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878830" y="5109845"/>
            <a:ext cx="958850" cy="24765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765290" y="2969895"/>
            <a:ext cx="48799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都表示</a:t>
            </a:r>
            <a:r>
              <a:rPr lang="en-US" altLang="zh-CN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radius</a:t>
            </a:r>
            <a:r>
              <a:rPr lang="en-US" altLang="zh-CN" baseline="30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2</a:t>
            </a:r>
            <a:r>
              <a:rPr lang="zh-CN" altLang="en-US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，也就是这个变量的平方</a:t>
            </a:r>
            <a:endParaRPr lang="zh-CN" altLang="en-US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46400" y="2282825"/>
            <a:ext cx="10515600" cy="1325563"/>
          </a:xfrm>
        </p:spPr>
        <p:txBody>
          <a:bodyPr>
            <a:normAutofit fontScale="90000"/>
          </a:bodyPr>
          <a:p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Python: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Python是解释型语言，通常比C++执行速度慢。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适合对性能要求较低的应用。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C++: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C++是编译型语言，执行速度通常较快。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适合对性能要求较高，例如游戏引擎、系统级编程等领域。</a:t>
            </a:r>
            <a:endParaRPr lang="zh-CN" altLang="en-US" sz="2665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67300" y="260350"/>
            <a:ext cx="40513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4.</a:t>
            </a:r>
            <a:r>
              <a:rPr lang="zh-CN" altLang="en-US" sz="320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性能</a:t>
            </a:r>
            <a:endParaRPr lang="zh-CN" altLang="en-US" sz="3200">
              <a:solidFill>
                <a:schemeClr val="accent1">
                  <a:lumMod val="7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3" name="图片 2" descr="跑步"/>
          <p:cNvPicPr>
            <a:picLocks noChangeAspect="1"/>
          </p:cNvPicPr>
          <p:nvPr/>
        </p:nvPicPr>
        <p:blipFill>
          <a:blip r:embed="rId2">
            <a:clrChange>
              <a:clrFrom>
                <a:srgbClr val="FDFDFD">
                  <a:alpha val="100000"/>
                </a:srgbClr>
              </a:clrFrom>
              <a:clrTo>
                <a:srgbClr val="FDFDFD">
                  <a:alpha val="100000"/>
                  <a:alpha val="0"/>
                </a:srgbClr>
              </a:clrTo>
            </a:clrChange>
          </a:blip>
          <a:srcRect b="2417"/>
          <a:stretch>
            <a:fillRect/>
          </a:stretch>
        </p:blipFill>
        <p:spPr>
          <a:xfrm>
            <a:off x="9711055" y="1506855"/>
            <a:ext cx="2146300" cy="2051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93540" y="-960755"/>
            <a:ext cx="10515600" cy="1325563"/>
          </a:xfrm>
        </p:spPr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34285" y="817880"/>
            <a:ext cx="10515600" cy="540512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那么有没有听说过编程语言？</a:t>
            </a: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和我们日常说话一样，要让电脑知道我们的要求，讲我们的</a:t>
            </a: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话</a:t>
            </a: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肯定是不行的，因为它们听不懂我们的</a:t>
            </a: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语言。</a:t>
            </a: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而编程语言就是电脑能够听懂的</a:t>
            </a:r>
            <a:r>
              <a:rPr lang="en-US" altLang="zh-CN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“</a:t>
            </a: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话</a:t>
            </a:r>
            <a:r>
              <a:rPr lang="en-US" altLang="zh-CN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”</a:t>
            </a: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。</a:t>
            </a: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那你们知道有哪些编程语言吗？</a:t>
            </a: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最早编程语言</a:t>
            </a: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有的C语言，</a:t>
            </a: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然后有了C++、Java、Python等等。</a:t>
            </a: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每一种语言就像是电脑的不同魔法咒语，</a:t>
            </a: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它</a:t>
            </a: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们都有自己独特的魔法</a:t>
            </a: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能让电脑实现不同的</a:t>
            </a:r>
            <a: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功能。</a:t>
            </a:r>
            <a:br>
              <a:rPr lang="zh-CN" altLang="en-US" sz="23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endParaRPr lang="zh-CN" altLang="en-US" sz="23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4" name="图片 3" descr="编程语言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1340" y="655320"/>
            <a:ext cx="1306830" cy="1378585"/>
          </a:xfrm>
          <a:prstGeom prst="rect">
            <a:avLst/>
          </a:prstGeom>
        </p:spPr>
      </p:pic>
      <p:pic>
        <p:nvPicPr>
          <p:cNvPr id="5" name="图片 4" descr="电脑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12725" r="11973" b="10429"/>
          <a:stretch>
            <a:fillRect/>
          </a:stretch>
        </p:blipFill>
        <p:spPr>
          <a:xfrm>
            <a:off x="7103110" y="3837305"/>
            <a:ext cx="2732405" cy="24409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椭圆形标注 2"/>
          <p:cNvSpPr/>
          <p:nvPr/>
        </p:nvSpPr>
        <p:spPr>
          <a:xfrm rot="180000">
            <a:off x="3328035" y="1482725"/>
            <a:ext cx="8108950" cy="3616960"/>
          </a:xfrm>
          <a:prstGeom prst="wedgeEllipse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432935" y="1793240"/>
            <a:ext cx="6450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让我们用大家之前已经学会的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python</a:t>
            </a:r>
            <a:endParaRPr lang="en-US" altLang="zh-CN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en-US" altLang="zh-CN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和即将要学的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来同时求解鸡兔同笼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问题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来进一步了解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有什么特点。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我们还会分别用方程法和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穷举法求解哦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~</a:t>
            </a:r>
            <a:endParaRPr lang="en-US" altLang="zh-CN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436245" y="22860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+mj-lt"/>
                <a:ea typeface="华文中宋" panose="02010600040101010101" charset="-122"/>
                <a:cs typeface="+mj-lt"/>
              </a:rPr>
              <a:t>Python:</a:t>
            </a:r>
            <a:endParaRPr lang="en-US" altLang="zh-CN" sz="3200">
              <a:latin typeface="+mj-lt"/>
              <a:ea typeface="华文中宋" panose="02010600040101010101" charset="-122"/>
              <a:cs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91820" y="9613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r>
              <a:rPr lang="zh-CN" altLang="en-US"/>
              <a:t>解方程法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080" y="128270"/>
            <a:ext cx="6419850" cy="660146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544445" y="1310005"/>
            <a:ext cx="3209925" cy="60706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2545080" y="5044440"/>
            <a:ext cx="4402455" cy="89535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2597785" y="6458585"/>
            <a:ext cx="5417185" cy="27114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262370" y="141414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</a:rPr>
              <a:t>变量声明部分</a:t>
            </a:r>
            <a:endParaRPr lang="zh-CN" altLang="en-US" sz="2000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209155" y="504444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</a:rPr>
              <a:t>赋值语句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395335" y="63398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华文中宋" panose="02010600040101010101" charset="-122"/>
                <a:ea typeface="华文中宋" panose="02010600040101010101" charset="-122"/>
              </a:rPr>
              <a:t>打印语句</a:t>
            </a:r>
            <a:endParaRPr lang="zh-CN" altLang="en-US"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3214370" y="198755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C++</a:t>
            </a:r>
            <a:r>
              <a:rPr lang="zh-CN" altLang="en-US" sz="32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：</a:t>
            </a:r>
            <a:r>
              <a:rPr lang="en-US" altLang="zh-CN" sz="32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 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1.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解方程法：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930" y="782320"/>
            <a:ext cx="9182100" cy="600075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2868930" y="1198880"/>
            <a:ext cx="1870075" cy="31877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868930" y="2080260"/>
            <a:ext cx="1017905" cy="33401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3214370" y="2577465"/>
            <a:ext cx="2365375" cy="51181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687695" y="264604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变量声明部分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>
            <a:off x="8128000" y="322961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</a:rPr>
              <a:t>赋值语句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317875" y="4524375"/>
            <a:ext cx="6496050" cy="22987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10128250" y="45078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华文中宋" panose="02010600040101010101" charset="-122"/>
                <a:ea typeface="华文中宋" panose="02010600040101010101" charset="-122"/>
              </a:rPr>
              <a:t>打印语句</a:t>
            </a:r>
            <a:endParaRPr lang="zh-CN" altLang="en-US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03270" y="3428365"/>
            <a:ext cx="4525645" cy="92583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4670" y="676275"/>
            <a:ext cx="10515600" cy="1325563"/>
          </a:xfrm>
        </p:spPr>
        <p:txBody>
          <a:bodyPr/>
          <a:p>
            <a:r>
              <a:rPr lang="en-US" altLang="zh-CN" sz="3200">
                <a:ea typeface="华文中宋" panose="02010600040101010101" charset="-122"/>
                <a:cs typeface="+mj-lt"/>
                <a:sym typeface="+mn-ea"/>
              </a:rPr>
              <a:t>Python:</a:t>
            </a:r>
            <a:br>
              <a:rPr lang="en-US" altLang="zh-CN" sz="3200">
                <a:ea typeface="华文中宋" panose="02010600040101010101" charset="-122"/>
                <a:cs typeface="+mj-lt"/>
                <a:sym typeface="+mn-ea"/>
              </a:rPr>
            </a:br>
            <a:br>
              <a:rPr lang="en-US" altLang="zh-CN" sz="3200">
                <a:ea typeface="华文中宋" panose="02010600040101010101" charset="-122"/>
                <a:cs typeface="+mj-lt"/>
                <a:sym typeface="+mn-ea"/>
              </a:rPr>
            </a:br>
            <a:r>
              <a:rPr lang="en-US" altLang="zh-CN" sz="2400">
                <a:ea typeface="华文中宋" panose="02010600040101010101" charset="-122"/>
                <a:cs typeface="+mj-lt"/>
                <a:sym typeface="+mn-ea"/>
              </a:rPr>
              <a:t>2.</a:t>
            </a:r>
            <a:r>
              <a:rPr lang="zh-CN" altLang="en-US" sz="2400">
                <a:ea typeface="华文中宋" panose="02010600040101010101" charset="-122"/>
                <a:cs typeface="+mj-lt"/>
                <a:sym typeface="+mn-ea"/>
              </a:rPr>
              <a:t>穷举法：</a:t>
            </a:r>
            <a:endParaRPr lang="zh-CN" altLang="en-US" sz="2400">
              <a:ea typeface="华文中宋" panose="02010600040101010101" charset="-122"/>
              <a:cs typeface="+mj-lt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865" y="401955"/>
            <a:ext cx="6583680" cy="614235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799715" y="3583305"/>
            <a:ext cx="3252470" cy="19939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984500" y="5768975"/>
            <a:ext cx="3518535" cy="37020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554470" y="342900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for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循环语句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930390" y="587502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if 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语句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520" y="-294640"/>
            <a:ext cx="10515600" cy="1325563"/>
          </a:xfrm>
        </p:spPr>
        <p:txBody>
          <a:bodyPr>
            <a:normAutofit/>
          </a:bodyPr>
          <a:p>
            <a:r>
              <a:rPr lang="en-US" altLang="zh-CN" sz="355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C++</a:t>
            </a:r>
            <a:r>
              <a:rPr lang="zh-CN" altLang="en-US" sz="355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：</a:t>
            </a:r>
            <a:r>
              <a:rPr lang="en-US" altLang="zh-CN" sz="355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 </a:t>
            </a:r>
            <a:r>
              <a:rPr lang="en-US" altLang="zh-CN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2.</a:t>
            </a: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穷</a:t>
            </a: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举法：</a:t>
            </a:r>
            <a:endParaRPr lang="zh-CN" altLang="en-US" sz="2665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520" y="564515"/>
            <a:ext cx="6670040" cy="610743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92455" y="3051810"/>
            <a:ext cx="3836670" cy="21463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652780" y="4006850"/>
            <a:ext cx="2881630" cy="17780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766310" y="298513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for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循环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924935" y="388874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if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语句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81000" y="292735"/>
            <a:ext cx="609600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仔细比对：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  <a:sym typeface="+mn-ea"/>
            </a:endParaRPr>
          </a:p>
        </p:txBody>
      </p:sp>
      <p:pic>
        <p:nvPicPr>
          <p:cNvPr id="11" name="图片 10" descr="37c531064e2fa6921acbd7a49d866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90" y="1195705"/>
            <a:ext cx="4910455" cy="912495"/>
          </a:xfrm>
          <a:prstGeom prst="rect">
            <a:avLst/>
          </a:prstGeom>
        </p:spPr>
      </p:pic>
      <p:pic>
        <p:nvPicPr>
          <p:cNvPr id="13" name="图片 12" descr="9b835dcf97729ab69e3e53bcac0f9b4"/>
          <p:cNvPicPr>
            <a:picLocks noChangeAspect="1"/>
          </p:cNvPicPr>
          <p:nvPr/>
        </p:nvPicPr>
        <p:blipFill>
          <a:blip r:embed="rId3"/>
          <a:srcRect r="1506" b="1833"/>
          <a:stretch>
            <a:fillRect/>
          </a:stretch>
        </p:blipFill>
        <p:spPr>
          <a:xfrm>
            <a:off x="106680" y="2550160"/>
            <a:ext cx="4917440" cy="995045"/>
          </a:xfrm>
          <a:prstGeom prst="rect">
            <a:avLst/>
          </a:prstGeom>
        </p:spPr>
      </p:pic>
      <p:pic>
        <p:nvPicPr>
          <p:cNvPr id="14" name="图片 13" descr="8027b934e27813b292fb721e682f749"/>
          <p:cNvPicPr>
            <a:picLocks noChangeAspect="1"/>
          </p:cNvPicPr>
          <p:nvPr/>
        </p:nvPicPr>
        <p:blipFill>
          <a:blip r:embed="rId4"/>
          <a:srcRect l="-318" t="9381" r="318" b="24750"/>
          <a:stretch>
            <a:fillRect/>
          </a:stretch>
        </p:blipFill>
        <p:spPr>
          <a:xfrm>
            <a:off x="0" y="4089400"/>
            <a:ext cx="5113655" cy="233045"/>
          </a:xfrm>
          <a:prstGeom prst="rect">
            <a:avLst/>
          </a:prstGeom>
        </p:spPr>
      </p:pic>
      <p:pic>
        <p:nvPicPr>
          <p:cNvPr id="20" name="图片 19" descr="dec6390c2e1a9b55291ef129e7cf95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390" y="5078730"/>
            <a:ext cx="4824730" cy="316230"/>
          </a:xfrm>
          <a:prstGeom prst="rect">
            <a:avLst/>
          </a:prstGeom>
        </p:spPr>
      </p:pic>
      <p:pic>
        <p:nvPicPr>
          <p:cNvPr id="21" name="图片 20" descr="1db8564e7f122bbdfaef2ef6cd9c50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80" y="5836285"/>
            <a:ext cx="4918075" cy="412115"/>
          </a:xfrm>
          <a:prstGeom prst="rect">
            <a:avLst/>
          </a:prstGeom>
        </p:spPr>
      </p:pic>
      <p:pic>
        <p:nvPicPr>
          <p:cNvPr id="22" name="图片 21" descr="a8f414ab96293dbd6f3a07405b8f24a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0350" y="5917565"/>
            <a:ext cx="5345430" cy="309880"/>
          </a:xfrm>
          <a:prstGeom prst="rect">
            <a:avLst/>
          </a:prstGeom>
        </p:spPr>
      </p:pic>
      <p:pic>
        <p:nvPicPr>
          <p:cNvPr id="23" name="图片 22" descr="d96da37cd89a6d73f2fba55499dbed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65240" y="5078730"/>
            <a:ext cx="5590540" cy="241935"/>
          </a:xfrm>
          <a:prstGeom prst="rect">
            <a:avLst/>
          </a:prstGeom>
        </p:spPr>
      </p:pic>
      <p:pic>
        <p:nvPicPr>
          <p:cNvPr id="24" name="图片 23" descr="196b8c6a2be94c256a4458eb9321d0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71260" y="4089400"/>
            <a:ext cx="5819140" cy="297180"/>
          </a:xfrm>
          <a:prstGeom prst="rect">
            <a:avLst/>
          </a:prstGeom>
        </p:spPr>
      </p:pic>
      <p:pic>
        <p:nvPicPr>
          <p:cNvPr id="26" name="图片 25" descr="f98addc3517caf46454bbcf993e18e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84415" y="1136015"/>
            <a:ext cx="4366260" cy="900430"/>
          </a:xfrm>
          <a:prstGeom prst="rect">
            <a:avLst/>
          </a:prstGeom>
        </p:spPr>
      </p:pic>
      <p:pic>
        <p:nvPicPr>
          <p:cNvPr id="27" name="图片 26" descr="29c8f1134a17a095aff10a98379516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54800" y="2506345"/>
            <a:ext cx="5435600" cy="1014730"/>
          </a:xfrm>
          <a:prstGeom prst="rect">
            <a:avLst/>
          </a:prstGeom>
        </p:spPr>
      </p:pic>
      <p:sp>
        <p:nvSpPr>
          <p:cNvPr id="28" name="左右箭头 27"/>
          <p:cNvSpPr/>
          <p:nvPr/>
        </p:nvSpPr>
        <p:spPr>
          <a:xfrm>
            <a:off x="5237480" y="5917565"/>
            <a:ext cx="1160780" cy="300990"/>
          </a:xfrm>
          <a:prstGeom prst="leftRightArrow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左右箭头 29"/>
          <p:cNvSpPr/>
          <p:nvPr>
            <p:custDataLst>
              <p:tags r:id="rId12"/>
            </p:custDataLst>
          </p:nvPr>
        </p:nvSpPr>
        <p:spPr>
          <a:xfrm>
            <a:off x="5246370" y="2930525"/>
            <a:ext cx="1253490" cy="234950"/>
          </a:xfrm>
          <a:prstGeom prst="leftRightArrow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左右箭头 30"/>
          <p:cNvSpPr/>
          <p:nvPr>
            <p:custDataLst>
              <p:tags r:id="rId13"/>
            </p:custDataLst>
          </p:nvPr>
        </p:nvSpPr>
        <p:spPr>
          <a:xfrm>
            <a:off x="5109845" y="4093845"/>
            <a:ext cx="1044575" cy="292735"/>
          </a:xfrm>
          <a:prstGeom prst="leftRightArrow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左右箭头 31"/>
          <p:cNvSpPr/>
          <p:nvPr>
            <p:custDataLst>
              <p:tags r:id="rId14"/>
            </p:custDataLst>
          </p:nvPr>
        </p:nvSpPr>
        <p:spPr>
          <a:xfrm>
            <a:off x="5226685" y="5130800"/>
            <a:ext cx="1044575" cy="264160"/>
          </a:xfrm>
          <a:prstGeom prst="leftRightArrow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右箭头 32"/>
          <p:cNvSpPr/>
          <p:nvPr>
            <p:custDataLst>
              <p:tags r:id="rId15"/>
            </p:custDataLst>
          </p:nvPr>
        </p:nvSpPr>
        <p:spPr>
          <a:xfrm>
            <a:off x="5460365" y="1576705"/>
            <a:ext cx="1704975" cy="404495"/>
          </a:xfrm>
          <a:prstGeom prst="leftRightArrow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黑板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95300" y="-773430"/>
            <a:ext cx="9777095" cy="7631430"/>
          </a:xfrm>
          <a:prstGeom prst="rect">
            <a:avLst/>
          </a:prstGeom>
        </p:spPr>
      </p:pic>
      <p:pic>
        <p:nvPicPr>
          <p:cNvPr id="3" name="图片 2" descr="学生回答问题2"/>
          <p:cNvPicPr>
            <a:picLocks noChangeAspect="1"/>
          </p:cNvPicPr>
          <p:nvPr/>
        </p:nvPicPr>
        <p:blipFill>
          <a:blip r:embed="rId2">
            <a:clrChange>
              <a:clrFrom>
                <a:srgbClr val="CCCCCC">
                  <a:alpha val="100000"/>
                </a:srgbClr>
              </a:clrFrom>
              <a:clrTo>
                <a:srgbClr val="CCCCCC">
                  <a:alpha val="100000"/>
                  <a:alpha val="0"/>
                </a:srgbClr>
              </a:clrTo>
            </a:clrChange>
          </a:blip>
          <a:srcRect l="2420" t="16059" r="3698" b="11715"/>
          <a:stretch>
            <a:fillRect/>
          </a:stretch>
        </p:blipFill>
        <p:spPr>
          <a:xfrm>
            <a:off x="9082405" y="4283075"/>
            <a:ext cx="3109595" cy="2574925"/>
          </a:xfrm>
          <a:prstGeom prst="rect">
            <a:avLst/>
          </a:prstGeom>
        </p:spPr>
      </p:pic>
      <p:sp>
        <p:nvSpPr>
          <p:cNvPr id="4" name="矩形 3" descr="7b0a2020202022776f7264617274223a20227b5c2269645c223a32353030313431362c5c227469645c223a5c225c227d220a7d0a"/>
          <p:cNvSpPr/>
          <p:nvPr/>
        </p:nvSpPr>
        <p:spPr>
          <a:xfrm>
            <a:off x="9773920" y="529590"/>
            <a:ext cx="1603375" cy="39941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zh-CN" altLang="en-US" sz="6000" b="1">
                <a:ln w="19050" cap="flat" cmpd="sng">
                  <a:solidFill>
                    <a:schemeClr val="bg1"/>
                  </a:solidFill>
                  <a:prstDash val="solid"/>
                  <a:round/>
                </a:ln>
                <a:solidFill>
                  <a:schemeClr val="accent2">
                    <a:lumMod val="75000"/>
                  </a:schemeClr>
                </a:solidFill>
                <a:effectLst>
                  <a:outerShdw dist="76200" dir="2700000" algn="tl" rotWithShape="0">
                    <a:schemeClr val="bg1">
                      <a:alpha val="100000"/>
                    </a:schemeClr>
                  </a:outerShdw>
                </a:effectLst>
                <a:latin typeface="汉仪菱心体简" panose="02010400000101010101" charset="-122"/>
                <a:ea typeface="汉仪菱心体简" panose="02010400000101010101" charset="-122"/>
              </a:rPr>
              <a:t>问答环节</a:t>
            </a:r>
            <a:endParaRPr lang="zh-CN" altLang="en-US" sz="6000" b="1">
              <a:ln w="19050" cap="flat" cmpd="sng">
                <a:solidFill>
                  <a:schemeClr val="bg1"/>
                </a:solidFill>
                <a:prstDash val="solid"/>
                <a:round/>
              </a:ln>
              <a:solidFill>
                <a:schemeClr val="accent2">
                  <a:lumMod val="75000"/>
                </a:schemeClr>
              </a:solidFill>
              <a:effectLst>
                <a:outerShdw dist="76200" dir="2700000" algn="tl" rotWithShape="0">
                  <a:schemeClr val="bg1">
                    <a:alpha val="100000"/>
                  </a:schemeClr>
                </a:outerShdw>
              </a:effectLst>
              <a:latin typeface="汉仪菱心体简" panose="02010400000101010101" charset="-122"/>
              <a:ea typeface="汉仪菱心体简" panose="0201040000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60220" y="529590"/>
            <a:ext cx="8013700" cy="4309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#include &lt;iostream&gt;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int main() {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 int num1;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 int num2;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</a:t>
            </a:r>
            <a:r>
              <a:rPr lang="en-US" altLang="zh-CN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std::cin &gt;&gt; num1;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 std::cin &gt;&gt; num2;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 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 sum = num1 + num2;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 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 std::</a:t>
            </a:r>
            <a:r>
              <a:rPr lang="en-US" altLang="zh-CN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out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en-US" altLang="zh-CN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&gt;&gt;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"两个数字的和是：" </a:t>
            </a:r>
            <a:r>
              <a:rPr lang="en-US" altLang="zh-CN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&gt;&gt;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sum </a:t>
            </a:r>
            <a:r>
              <a:rPr lang="en-US" altLang="zh-CN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&gt;&gt;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endl;  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 return 0;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}</a:t>
            </a:r>
            <a:endParaRPr lang="zh-CN" altLang="en-US" sz="2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5295" y="1812925"/>
            <a:ext cx="2584450" cy="24701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366135" y="5955030"/>
            <a:ext cx="684212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找出以上</a:t>
            </a:r>
            <a:r>
              <a:rPr lang="en-US" altLang="zh-CN" sz="3200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C++</a:t>
            </a:r>
            <a:r>
              <a:rPr lang="zh-CN" altLang="en-US" sz="3200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代码有哪些错误</a:t>
            </a:r>
            <a:endParaRPr lang="zh-CN" altLang="en-US" sz="3200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3200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椭圆形标注 2"/>
          <p:cNvSpPr/>
          <p:nvPr/>
        </p:nvSpPr>
        <p:spPr>
          <a:xfrm rot="180000">
            <a:off x="3328035" y="1482725"/>
            <a:ext cx="8108950" cy="3616960"/>
          </a:xfrm>
          <a:prstGeom prst="wedgeEllipse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125085" y="2357120"/>
            <a:ext cx="5149215" cy="18688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通过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以上的比较，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你有没有对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</a:rPr>
              <a:t>C++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有更深刻的了解？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61770" y="1920240"/>
            <a:ext cx="9163050" cy="3586480"/>
          </a:xfrm>
        </p:spPr>
        <p:txBody>
          <a:bodyPr>
            <a:normAutofit fontScale="90000"/>
          </a:bodyPr>
          <a:p>
            <a:pPr algn="l"/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相信此时你不仅对编程有</a:t>
            </a: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更深的了解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知道了不同编程语言的起源与发</a:t>
            </a: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展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也对</a:t>
            </a:r>
            <a:r>
              <a:rPr lang="en-US" altLang="zh-CN" sz="2665">
                <a:latin typeface="华文中宋" panose="02010600040101010101" charset="-122"/>
                <a:ea typeface="华文中宋" panose="02010600040101010101" charset="-122"/>
              </a:rPr>
              <a:t>c++</a:t>
            </a: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有了一定的兴趣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是不是很想去探索更多关于</a:t>
            </a:r>
            <a:r>
              <a:rPr lang="en-US" altLang="zh-CN" sz="2665">
                <a:latin typeface="华文中宋" panose="02010600040101010101" charset="-122"/>
                <a:ea typeface="华文中宋" panose="02010600040101010101" charset="-122"/>
              </a:rPr>
              <a:t>c++</a:t>
            </a: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的奥秘呢？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  <a:t>那么我们在下一次课不见不散哦</a:t>
            </a:r>
            <a:r>
              <a:rPr lang="en-US" altLang="zh-CN" sz="2665">
                <a:latin typeface="华文中宋" panose="02010600040101010101" charset="-122"/>
                <a:ea typeface="华文中宋" panose="02010600040101010101" charset="-122"/>
              </a:rPr>
              <a:t>~</a:t>
            </a:r>
            <a:br>
              <a:rPr lang="zh-CN" altLang="en-US" sz="2665">
                <a:latin typeface="华文中宋" panose="02010600040101010101" charset="-122"/>
                <a:ea typeface="华文中宋" panose="02010600040101010101" charset="-122"/>
              </a:rPr>
            </a:br>
            <a:endParaRPr lang="zh-CN" altLang="en-US" sz="2665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 flipV="1">
            <a:off x="1461770" y="7130415"/>
            <a:ext cx="9144000" cy="125095"/>
          </a:xfrm>
        </p:spPr>
        <p:txBody>
          <a:bodyPr>
            <a:normAutofit fontScale="25000"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9850" y="-288925"/>
            <a:ext cx="12331700" cy="7435850"/>
          </a:xfrm>
          <a:prstGeom prst="rect">
            <a:avLst/>
          </a:prstGeom>
        </p:spPr>
      </p:pic>
      <p:sp>
        <p:nvSpPr>
          <p:cNvPr id="4" name="椭圆形标注 3"/>
          <p:cNvSpPr/>
          <p:nvPr/>
        </p:nvSpPr>
        <p:spPr>
          <a:xfrm>
            <a:off x="7467600" y="0"/>
            <a:ext cx="4123690" cy="1990725"/>
          </a:xfrm>
          <a:prstGeom prst="wedgeEllipseCallo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864475" y="396240"/>
            <a:ext cx="45948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本次课到此结束</a:t>
            </a:r>
            <a:r>
              <a:rPr lang="en-US" altLang="zh-CN" sz="3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~</a:t>
            </a:r>
            <a:endParaRPr lang="en-US" altLang="zh-CN" sz="36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3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下次见</a:t>
            </a:r>
            <a:r>
              <a:rPr lang="en-US" altLang="zh-CN" sz="3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~</a:t>
            </a:r>
            <a:endParaRPr lang="en-US" altLang="zh-CN" sz="36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云形标注 2"/>
          <p:cNvSpPr/>
          <p:nvPr/>
        </p:nvSpPr>
        <p:spPr>
          <a:xfrm rot="240000">
            <a:off x="2148205" y="-68580"/>
            <a:ext cx="4594860" cy="1842770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我们先来看看有哪些常用的编程语言</a:t>
            </a:r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吧！</a:t>
            </a:r>
            <a:endParaRPr lang="zh-CN" altLang="en-US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首先是最为著名的</a:t>
            </a:r>
            <a:r>
              <a:rPr lang="en-US" altLang="zh-CN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~</a:t>
            </a:r>
            <a:endParaRPr lang="en-US" altLang="zh-CN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63335" y="2921635"/>
            <a:ext cx="4064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C</a:t>
            </a:r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语言</a:t>
            </a:r>
            <a:endParaRPr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  <a:sym typeface="+mn-ea"/>
            </a:endParaRPr>
          </a:p>
        </p:txBody>
      </p:sp>
      <p:pic>
        <p:nvPicPr>
          <p:cNvPr id="5" name="图片 4" descr="魔法咒语jpg"/>
          <p:cNvPicPr>
            <a:picLocks noChangeAspect="1"/>
          </p:cNvPicPr>
          <p:nvPr/>
        </p:nvPicPr>
        <p:blipFill>
          <a:blip r:embed="rId2">
            <a:clrChange>
              <a:clrFrom>
                <a:srgbClr val="EFEFEF">
                  <a:alpha val="100000"/>
                </a:srgbClr>
              </a:clrFrom>
              <a:clrTo>
                <a:srgbClr val="EFEFE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27335" y="3157220"/>
            <a:ext cx="1801495" cy="2556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云形标注 2"/>
          <p:cNvSpPr/>
          <p:nvPr/>
        </p:nvSpPr>
        <p:spPr>
          <a:xfrm rot="240000">
            <a:off x="2106930" y="-59055"/>
            <a:ext cx="4862830" cy="1842770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非常底层而又快速运行的</a:t>
            </a:r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咒语！</a:t>
            </a:r>
            <a:endParaRPr lang="zh-CN" altLang="en-US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01335" y="1464945"/>
            <a:ext cx="6805295" cy="47840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 u="sng">
                <a:latin typeface="华文中宋" panose="02010600040101010101" charset="-122"/>
                <a:ea typeface="华文中宋" panose="02010600040101010101" charset="-122"/>
                <a:sym typeface="+mn-ea"/>
              </a:rPr>
              <a:t>起源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： C语言是Dennis Ritchie发明的，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就像是制作了一种特别强大的魔法咒语。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为后来更多的编程语言奠定了基础。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 u="sng">
                <a:latin typeface="华文中宋" panose="02010600040101010101" charset="-122"/>
                <a:ea typeface="华文中宋" panose="02010600040101010101" charset="-122"/>
                <a:sym typeface="+mn-ea"/>
              </a:rPr>
              <a:t>发展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： 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它催生了C++等更先进的语言，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就好像是开发了更酷炫的魔法技能，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让我们写代码更加轻松。</a:t>
            </a:r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9444990" y="855980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C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语言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</a:endParaRPr>
          </a:p>
          <a:p>
            <a:endParaRPr lang="zh-CN" altLang="en-US" sz="3200"/>
          </a:p>
        </p:txBody>
      </p:sp>
      <p:pic>
        <p:nvPicPr>
          <p:cNvPr id="5" name="图片 4" descr="魔法咒语jpg"/>
          <p:cNvPicPr>
            <a:picLocks noChangeAspect="1"/>
          </p:cNvPicPr>
          <p:nvPr/>
        </p:nvPicPr>
        <p:blipFill>
          <a:blip r:embed="rId2">
            <a:clrChange>
              <a:clrFrom>
                <a:srgbClr val="EFEFEF">
                  <a:alpha val="100000"/>
                </a:srgbClr>
              </a:clrFrom>
              <a:clrTo>
                <a:srgbClr val="EFEFE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27335" y="3157220"/>
            <a:ext cx="1801495" cy="2556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601335" y="1464945"/>
            <a:ext cx="6805295" cy="47840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9444990" y="855980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</a:endParaRPr>
          </a:p>
          <a:p>
            <a:endParaRPr lang="zh-CN" altLang="en-US" sz="32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" y="514985"/>
            <a:ext cx="4989195" cy="60642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601335" y="701040"/>
            <a:ext cx="5375275" cy="57956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C语言程序就像一个故事，它有三个部分：开头、中间和结尾。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en-US" altLang="zh-CN" sz="20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1.</a:t>
            </a:r>
            <a:r>
              <a:rPr lang="zh-CN" altLang="en-US" sz="20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开头部分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就像是</a:t>
            </a:r>
            <a:r>
              <a:rPr lang="zh-CN" altLang="en-US" sz="20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故事的引子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，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它告诉我们在这个故事里会用到什么道具（预处理指令）和人物（函数原型）。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预处理指令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就像是魔法咒语，它们在故事开始之前就发挥作用了。</a:t>
            </a:r>
            <a:r>
              <a:rPr lang="zh-CN" altLang="en-US" sz="20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函数原型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则告诉我们有哪些角色会出现，他们叫什么名字，有什么特点。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en-US" altLang="zh-CN" sz="20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2.</a:t>
            </a:r>
            <a:r>
              <a:rPr lang="zh-CN" altLang="en-US" sz="20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中间部分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是</a:t>
            </a:r>
            <a:r>
              <a:rPr lang="zh-CN" altLang="en-US" sz="20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故事的高潮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，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在这里介绍一些角色（变量和函数），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并描述他们的冒险经历（实现功能）。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en-US" altLang="zh-CN" sz="20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3.</a:t>
            </a:r>
            <a:r>
              <a:rPr lang="zh-CN" altLang="en-US" sz="20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结尾部分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通常是主角完成了任务，</a:t>
            </a:r>
            <a:r>
              <a:rPr lang="zh-CN" altLang="en-US" sz="2000" u="sng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故事圆满结束的地方</a:t>
            </a:r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。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在C语言中，我们用return 0;语句来表示故事结束了。</a:t>
            </a:r>
            <a:endParaRPr lang="zh-CN" altLang="en-US" sz="20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clrChange>
              <a:clrFrom>
                <a:srgbClr val="FEFFFF">
                  <a:alpha val="100000"/>
                </a:srgbClr>
              </a:clrFrom>
              <a:clrTo>
                <a:srgbClr val="FE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86760" y="514985"/>
            <a:ext cx="1765300" cy="17430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云形标注 2"/>
          <p:cNvSpPr/>
          <p:nvPr/>
        </p:nvSpPr>
        <p:spPr>
          <a:xfrm rot="240000">
            <a:off x="2148205" y="-68580"/>
            <a:ext cx="4594860" cy="1842770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下面是我们的明星</a:t>
            </a:r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咒语！</a:t>
            </a:r>
            <a:endParaRPr lang="zh-CN" altLang="en-US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63335" y="2861310"/>
            <a:ext cx="4064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  <a:sym typeface="+mn-ea"/>
              </a:rPr>
              <a:t>python</a:t>
            </a:r>
            <a:endParaRPr lang="en-US" altLang="zh-CN" sz="60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  <a:sym typeface="+mn-ea"/>
            </a:endParaRPr>
          </a:p>
        </p:txBody>
      </p:sp>
      <p:pic>
        <p:nvPicPr>
          <p:cNvPr id="5" name="图片 4" descr="魔法咒语jpg"/>
          <p:cNvPicPr>
            <a:picLocks noChangeAspect="1"/>
          </p:cNvPicPr>
          <p:nvPr/>
        </p:nvPicPr>
        <p:blipFill>
          <a:blip r:embed="rId2">
            <a:clrChange>
              <a:clrFrom>
                <a:srgbClr val="EFEFEF">
                  <a:alpha val="100000"/>
                </a:srgbClr>
              </a:clrFrom>
              <a:clrTo>
                <a:srgbClr val="EFEFE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27335" y="3157220"/>
            <a:ext cx="1801495" cy="2556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400425" y="759460"/>
            <a:ext cx="816546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 u="sng">
                <a:latin typeface="华文中宋" panose="02010600040101010101" charset="-122"/>
                <a:ea typeface="华文中宋" panose="02010600040101010101" charset="-122"/>
                <a:sym typeface="+mn-ea"/>
              </a:rPr>
              <a:t>起源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：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 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 Python是Guido van Rossum创造的，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           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他的目标是让编写代码变得更简单、更易读。</a:t>
            </a:r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zh-CN" altLang="en-US" sz="2400" u="sng">
                <a:latin typeface="华文中宋" panose="02010600040101010101" charset="-122"/>
                <a:ea typeface="华文中宋" panose="02010600040101010101" charset="-122"/>
                <a:sym typeface="+mn-ea"/>
              </a:rPr>
              <a:t>发展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： 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  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Python在很多领域都非常成功，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            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比如在科学计算、人工智能很多方面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都有运用，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            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  <a:t>就像是一种非常灵活的魔法。</a:t>
            </a: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524510" y="27813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夏日体W" panose="00020600040101010101" pitchFamily="18" charset="-122"/>
                <a:ea typeface="汉仪夏日体W" panose="00020600040101010101" pitchFamily="18" charset="-122"/>
              </a:rPr>
              <a:t>Python语言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</a:endParaRPr>
          </a:p>
        </p:txBody>
      </p:sp>
      <p:pic>
        <p:nvPicPr>
          <p:cNvPr id="3" name="图片 2" descr="人工智能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37345" y="3296920"/>
            <a:ext cx="2792095" cy="1862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云形标注 2"/>
          <p:cNvSpPr/>
          <p:nvPr/>
        </p:nvSpPr>
        <p:spPr>
          <a:xfrm rot="240000">
            <a:off x="2148205" y="-68580"/>
            <a:ext cx="4594860" cy="1842770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python</a:t>
            </a:r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长成这个样子</a:t>
            </a:r>
            <a:r>
              <a:rPr lang="en-US" altLang="zh-CN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~</a:t>
            </a:r>
            <a:endParaRPr lang="en-US" altLang="zh-CN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是不是突然觉得简单了</a:t>
            </a:r>
            <a:r>
              <a:rPr lang="zh-CN" altLang="en-US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很多？</a:t>
            </a:r>
            <a:endParaRPr lang="zh-CN" altLang="en-US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01335" y="1464945"/>
            <a:ext cx="6805295" cy="47840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br>
              <a:rPr lang="zh-CN" altLang="en-US" sz="2400">
                <a:latin typeface="华文中宋" panose="02010600040101010101" charset="-122"/>
                <a:ea typeface="华文中宋" panose="02010600040101010101" charset="-122"/>
                <a:sym typeface="+mn-ea"/>
              </a:rPr>
            </a:b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9444990" y="855980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夏日体W" panose="00020600040101010101" pitchFamily="18" charset="-122"/>
              <a:ea typeface="汉仪夏日体W" panose="00020600040101010101" pitchFamily="18" charset="-122"/>
            </a:endParaRPr>
          </a:p>
          <a:p>
            <a:endParaRPr lang="zh-CN" altLang="en-US" sz="32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495" y="1932305"/>
            <a:ext cx="6828790" cy="4196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advTm="0">
        <p159:morph option="byObject"/>
      </p:transition>
    </mc:Choice>
    <mc:Fallback>
      <p:transition spd="slow" advTm="0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a*1_3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14"/>
  <p:tag name="KSO_WM_UNIT_PRESET_TEXT" val="添加标题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a*1_4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14"/>
  <p:tag name="KSO_WM_UNIT_PRESET_TEXT" val="添加标题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65_5*m_h_i*1_4_2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TYPE" val="m_h_i"/>
  <p:tag name="KSO_WM_UNIT_INDEX" val="1_4_2"/>
  <p:tag name="KSO_WM_UNIT_FILL_FORE_SCHEMECOLOR_INDEX" val="8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a*1_1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33"/>
  <p:tag name="KSO_WM_UNIT_PRESET_TEXT" val="添加标题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65_5*m_h_i*1_3_2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TYPE" val="m_h_i"/>
  <p:tag name="KSO_WM_UNIT_INDEX" val="1_3_2"/>
  <p:tag name="KSO_WM_UNIT_FILL_FORE_SCHEMECOLOR_INDEX" val="7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65_5*m_h_i*1_5_2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TYPE" val="m_h_i"/>
  <p:tag name="KSO_WM_UNIT_INDEX" val="1_5_2"/>
  <p:tag name="KSO_WM_UNIT_FILL_FORE_SCHEMECOLOR_INDEX" val="9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65_5*m_h_i*1_6_3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TYPE" val="m_h_i"/>
  <p:tag name="KSO_WM_UNIT_INDEX" val="1_6_3"/>
  <p:tag name="KSO_WM_UNIT_FILL_FORE_SCHEMECOLOR_INDEX" val="10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10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65_5*m_h_i*1_2_2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TYPE" val="m_h_i"/>
  <p:tag name="KSO_WM_UNIT_INDEX" val="1_2_2"/>
  <p:tag name="KSO_WM_UNIT_FILL_FORE_SCHEMECOLOR_INDEX" val="6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65_5*m_h_i*1_1_2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TYPE" val="m_h_i"/>
  <p:tag name="KSO_WM_UNIT_INDEX" val="1_1_2"/>
  <p:tag name="KSO_WM_UNIT_FILL_FORE_SCHEMECOLOR_INDEX" val="5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a*1_2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33"/>
  <p:tag name="KSO_WM_UNIT_PRESET_TEXT" val="添加标题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f*1_6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34"/>
  <p:tag name="KSO_WM_UNIT_PRESET_TEXT" val="单击此处输入你的智能图形项正文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m_h_i"/>
  <p:tag name="KSO_WM_UNIT_INDEX" val="1_1_1"/>
  <p:tag name="KSO_WM_UNIT_ID" val="diagram20231065_5*m_h_i*1_1_1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PRESET_TEXT" val="1"/>
  <p:tag name="KSO_WM_UNIT_LINE_FORE_SCHEMECOLOR_INDEX" val="5"/>
  <p:tag name="KSO_WM_UNIT_TEXT_FILL_FORE_SCHEMECOLOR_INDEX" val="5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m_h_i"/>
  <p:tag name="KSO_WM_UNIT_INDEX" val="1_2_1"/>
  <p:tag name="KSO_WM_UNIT_ID" val="diagram20231065_5*m_h_i*1_2_1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PRESET_TEXT" val="2"/>
  <p:tag name="KSO_WM_UNIT_LINE_FORE_SCHEMECOLOR_INDEX" val="6"/>
  <p:tag name="KSO_WM_UNIT_TEXT_FILL_FORE_SCHEMECOLOR_INDEX" val="6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,&quot;colorType&quot;:1,&quot;foreColorIndex&quot;:6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m_h_i"/>
  <p:tag name="KSO_WM_UNIT_INDEX" val="1_3_1"/>
  <p:tag name="KSO_WM_UNIT_ID" val="diagram20231065_5*m_h_i*1_3_1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PRESET_TEXT" val="3"/>
  <p:tag name="KSO_WM_UNIT_LINE_FORE_SCHEMECOLOR_INDEX" val="7"/>
  <p:tag name="KSO_WM_UNIT_TEXT_FILL_FORE_SCHEMECOLOR_INDEX" val="7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,&quot;colorType&quot;:1,&quot;foreColorIndex&quot;:7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m_h_i"/>
  <p:tag name="KSO_WM_UNIT_INDEX" val="1_4_1"/>
  <p:tag name="KSO_WM_UNIT_ID" val="diagram20231065_5*m_h_i*1_4_1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PRESET_TEXT" val="4"/>
  <p:tag name="KSO_WM_UNIT_LINE_FORE_SCHEMECOLOR_INDEX" val="8"/>
  <p:tag name="KSO_WM_UNIT_TEXT_FILL_FORE_SCHEMECOLOR_INDEX" val="8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,&quot;colorType&quot;:1,&quot;foreColorIndex&quot;:8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m_h_i"/>
  <p:tag name="KSO_WM_UNIT_INDEX" val="1_5_1"/>
  <p:tag name="KSO_WM_UNIT_ID" val="diagram20231065_5*m_h_i*1_5_1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PRESET_TEXT" val="5"/>
  <p:tag name="KSO_WM_UNIT_LINE_FORE_SCHEMECOLOR_INDEX" val="9"/>
  <p:tag name="KSO_WM_UNIT_TEXT_FILL_FORE_SCHEMECOLOR_INDEX" val="9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,&quot;colorType&quot;:1,&quot;foreColorIndex&quot;:9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m_h_i"/>
  <p:tag name="KSO_WM_UNIT_INDEX" val="1_6_2"/>
  <p:tag name="KSO_WM_UNIT_ID" val="diagram20231065_5*m_h_i*1_6_2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PRESET_TEXT" val="6"/>
  <p:tag name="KSO_WM_UNIT_LINE_FORE_SCHEMECOLOR_INDEX" val="10"/>
  <p:tag name="KSO_WM_UNIT_TEXT_FILL_FORE_SCHEMECOLOR_INDEX" val="10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,&quot;colorType&quot;:1,&quot;foreColorIndex&quot;:10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0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65_5*m_h_i*1_6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TYPE" val="m_h_i"/>
  <p:tag name="KSO_WM_UNIT_INDEX" val="1_6_1"/>
  <p:tag name="KSO_WM_UNIT_FILL_FORE_SCHEMECOLOR_INDEX" val="10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10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#wm#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diagram20231065_1*m_h_i*1_2_2"/>
  <p:tag name="KSO_WM_TEMPLATE_CATEGORY" val="diagram"/>
  <p:tag name="KSO_WM_TEMPLATE_INDEX" val="20231065"/>
  <p:tag name="KSO_WM_UNIT_LAYERLEVEL" val="1_1_1"/>
  <p:tag name="KSO_WM_TAG_VERSION" val="3.0"/>
  <p:tag name="KSO_WM_UNIT_FILL_FORE_SCHEMECOLOR_INDEX" val="6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.xml><?xml version="1.0" encoding="utf-8"?>
<p:tagLst xmlns:p="http://schemas.openxmlformats.org/presentationml/2006/main">
  <p:tag name="KSO_WM_BEAUTIFY_FLAG" val="#wm#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3"/>
  <p:tag name="KSO_WM_UNIT_ID" val="diagram20231065_1*m_h_i*1_2_3"/>
  <p:tag name="KSO_WM_TEMPLATE_CATEGORY" val="diagram"/>
  <p:tag name="KSO_WM_TEMPLATE_INDEX" val="20231065"/>
  <p:tag name="KSO_WM_UNIT_LAYERLEVEL" val="1_1_1"/>
  <p:tag name="KSO_WM_TAG_VERSION" val="3.0"/>
  <p:tag name="KSO_WM_UNIT_FILL_FORE_SCHEMECOLOR_INDEX" val="6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f*1_3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22"/>
  <p:tag name="KSO_WM_UNIT_PRESET_TEXT" val="单击此处输入你的智能图形项正文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.xml><?xml version="1.0" encoding="utf-8"?>
<p:tagLst xmlns:p="http://schemas.openxmlformats.org/presentationml/2006/main">
  <p:tag name="KSO_WM_BEAUTIFY_FLAG" val="#wm#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20231065_1*m_h_i*1_1_2"/>
  <p:tag name="KSO_WM_TEMPLATE_CATEGORY" val="diagram"/>
  <p:tag name="KSO_WM_TEMPLATE_INDEX" val="20231065"/>
  <p:tag name="KSO_WM_UNIT_LAYERLEVEL" val="1_1_1"/>
  <p:tag name="KSO_WM_TAG_VERSION" val="3.0"/>
  <p:tag name="KSO_WM_UNIT_FILL_FORE_SCHEMECOLOR_INDEX" val="5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m_h_i"/>
  <p:tag name="KSO_WM_UNIT_INDEX" val="1_2_1"/>
  <p:tag name="KSO_WM_UNIT_ID" val="diagram20231065_1*m_h_i*1_2_1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PRESET_TEXT" val="2"/>
  <p:tag name="KSO_WM_UNIT_LINE_FORE_SCHEMECOLOR_INDEX" val="6"/>
  <p:tag name="KSO_WM_UNIT_TEXT_FILL_FORE_SCHEMECOLOR_INDEX" val="6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,&quot;colorType&quot;:1,&quot;foreColorIndex&quot;:6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2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1_1"/>
  <p:tag name="KSO_WM_UNIT_ID" val="diagram20231065_1*m_h_f*1_1_1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VALUE" val="22"/>
  <p:tag name="KSO_WM_UNIT_PRESET_TEXT" val="单击此处输入你的智能图形项正文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1_1"/>
  <p:tag name="KSO_WM_UNIT_ID" val="diagram20231065_1*m_h_a*1_1_1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VALUE" val="14"/>
  <p:tag name="KSO_WM_UNIT_PRESET_TEXT" val="添加标题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4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2_1"/>
  <p:tag name="KSO_WM_UNIT_ID" val="diagram20231065_1*m_h_f*1_2_1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VALUE" val="22"/>
  <p:tag name="KSO_WM_UNIT_PRESET_TEXT" val="单击此处输入你的智能图形项正文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2_1"/>
  <p:tag name="KSO_WM_UNIT_ID" val="diagram20231065_1*m_h_a*1_2_1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VALUE" val="14"/>
  <p:tag name="KSO_WM_UNIT_PRESET_TEXT" val="添加标题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6.xml><?xml version="1.0" encoding="utf-8"?>
<p:tagLst xmlns:p="http://schemas.openxmlformats.org/presentationml/2006/main">
  <p:tag name="KSO_WM_BEAUTIFY_FLAG" val="#wm#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3"/>
  <p:tag name="KSO_WM_UNIT_ID" val="diagram20231065_1*m_h_i*1_1_3"/>
  <p:tag name="KSO_WM_TEMPLATE_CATEGORY" val="diagram"/>
  <p:tag name="KSO_WM_TEMPLATE_INDEX" val="20231065"/>
  <p:tag name="KSO_WM_UNIT_LAYERLEVEL" val="1_1_1"/>
  <p:tag name="KSO_WM_TAG_VERSION" val="3.0"/>
  <p:tag name="KSO_WM_UNIT_FILL_FORE_SCHEMECOLOR_INDEX" val="5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m_h_i"/>
  <p:tag name="KSO_WM_UNIT_INDEX" val="1_1_1"/>
  <p:tag name="KSO_WM_UNIT_ID" val="diagram20231065_1*m_h_i*1_1_1"/>
  <p:tag name="KSO_WM_TEMPLATE_CATEGORY" val="diagram"/>
  <p:tag name="KSO_WM_TEMPLATE_INDEX" val="2023106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m1-1"/>
  <p:tag name="KSO_WM_UNIT_PRESET_TEXT" val="1"/>
  <p:tag name="KSO_WM_UNIT_LINE_FORE_SCHEMECOLOR_INDEX" val="5"/>
  <p:tag name="KSO_WM_UNIT_TEXT_FILL_FORE_SCHEMECOLOR_INDEX" val="5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f*1_5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34"/>
  <p:tag name="KSO_WM_UNIT_PRESET_TEXT" val="单击此处输入你的智能图形项正文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f*1_4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22"/>
  <p:tag name="KSO_WM_UNIT_PRESET_TEXT" val="单击此处输入你的智能图形项正文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ISPRING_PRESENTATION_TITLE" val="卡通手绘课件PPT"/>
  <p:tag name="commondata" val="eyJoZGlkIjoiNGRmY2MzZWEzMTQ3MmM2NjRhNWFmM2M3YWNmNDY2OTkifQ=="/>
  <p:tag name="resource_record_key" val="{&quot;70&quot;:[3314137,3314129]}"/>
  <p:tag name="KSO_WPP_MARK_KEY" val="98feff7a-4a92-49d6-abc9-32e144458038"/>
  <p:tag name="COMMONDATA" val="eyJoZGlkIjoiMjYwNWJlYjFmOTU0YTFlNzQ5OTBkOWE4YTE2Y2M2MTAifQ=="/>
</p:tagLst>
</file>

<file path=ppt/tags/tag6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f*1_2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34"/>
  <p:tag name="KSO_WM_UNIT_PRESET_TEXT" val="单击此处输入你的智能图形项正文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7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f*1_1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34"/>
  <p:tag name="KSO_WM_UNIT_PRESET_TEXT" val="单击此处输入你的智能图形项正文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a*1_5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11"/>
  <p:tag name="KSO_WM_UNIT_PRESET_TEXT" val="添加标题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31065_5*m_h_a*1_6_1"/>
  <p:tag name="KSO_WM_TEMPLATE_CATEGORY" val="diagram"/>
  <p:tag name="KSO_WM_TEMPLATE_INDEX" val="20231065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m1-1"/>
  <p:tag name="KSO_WM_UNIT_VALUE" val="11"/>
  <p:tag name="KSO_WM_UNIT_PRESET_TEXT" val="添加标题"/>
  <p:tag name="KSO_WM_DIAGRAM_MAX_ITEMCNT" val="6"/>
  <p:tag name="KSO_WM_DIAGRAM_MIN_ITEMCNT" val="2"/>
  <p:tag name="KSO_WM_DIAGRAM_VIRTUALLY_FRAME" val="{&quot;height&quot;:385.20000000000005,&quot;width&quot;:93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8">
      <a:majorFont>
        <a:latin typeface="Arial"/>
        <a:ea typeface="Yu Gothic UI Semibold"/>
        <a:cs typeface=""/>
      </a:majorFont>
      <a:minorFont>
        <a:latin typeface="Arial"/>
        <a:ea typeface="Yu Gothic UI Semi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3478</Words>
  <Application>WPS 演示</Application>
  <PresentationFormat>宽屏</PresentationFormat>
  <Paragraphs>391</Paragraphs>
  <Slides>39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51" baseType="lpstr">
      <vt:lpstr>Arial</vt:lpstr>
      <vt:lpstr>宋体</vt:lpstr>
      <vt:lpstr>Wingdings</vt:lpstr>
      <vt:lpstr>Yu Gothic UI Semibold</vt:lpstr>
      <vt:lpstr>Calibri</vt:lpstr>
      <vt:lpstr>华文中宋</vt:lpstr>
      <vt:lpstr>汉仪夏日体W</vt:lpstr>
      <vt:lpstr>微软雅黑</vt:lpstr>
      <vt:lpstr>Arial Unicode MS</vt:lpstr>
      <vt:lpstr>等线</vt:lpstr>
      <vt:lpstr>汉仪菱心体简</vt:lpstr>
      <vt:lpstr>第一PPT，www.1ppt.com</vt:lpstr>
      <vt:lpstr>PowerPoint 演示文稿</vt:lpstr>
      <vt:lpstr>小朋友们，你们知道编程是什么吗？  编程就像是在跟电脑玩魔法游戏，  我们可以通过写代码，  告诉电脑做一些超酷的事情，  就像是给它下魔法咒语一样！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接下来就是C++了！  它听起来是不是和C语言很像？  没错！C++就像是C语言的升级版，  加入了更多有趣的特性，  就好比给电脑增加了更多的神奇技能，  让编程更加有趣。</vt:lpstr>
      <vt:lpstr>PowerPoint 演示文稿</vt:lpstr>
      <vt:lpstr>PowerPoint 演示文稿</vt:lpstr>
      <vt:lpstr>PowerPoint 演示文稿</vt:lpstr>
      <vt:lpstr>想更加了解C++吗？那就开启时光旅行吧~</vt:lpstr>
      <vt:lpstr>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</vt:lpstr>
      <vt:lpstr>2.类型声明</vt:lpstr>
      <vt:lpstr>3.使用库和功能</vt:lpstr>
      <vt:lpstr> Python: Python是解释型语言，通常比C++执行速度慢。 适合对性能要求较低的应用。  C++: C++是编译型语言，执行速度通常较快。 适合对性能要求较高，例如游戏引擎、系统级编程等领域。</vt:lpstr>
      <vt:lpstr>PowerPoint 演示文稿</vt:lpstr>
      <vt:lpstr>PowerPoint 演示文稿</vt:lpstr>
      <vt:lpstr>PowerPoint 演示文稿</vt:lpstr>
      <vt:lpstr>Python:  2.穷举法：</vt:lpstr>
      <vt:lpstr>C++： 2.穷举法：</vt:lpstr>
      <vt:lpstr>PowerPoint 演示文稿</vt:lpstr>
      <vt:lpstr>PowerPoint 演示文稿</vt:lpstr>
      <vt:lpstr>PowerPoint 演示文稿</vt:lpstr>
      <vt:lpstr>相信此时你不仅对编程有更深的了解  知道了不同编程语言的起源与发展  也对c++有了一定的兴趣  是不是很想去探索更多关于c++的奥秘呢？  那么我们在下一次课不见不散哦~ 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卡通记事本</dc:title>
  <dc:creator>第一PPT</dc:creator>
  <cp:keywords>www.1ppt.com</cp:keywords>
  <dc:description>www.1ppt.com</dc:description>
  <cp:lastModifiedBy>斩十山</cp:lastModifiedBy>
  <cp:revision>647</cp:revision>
  <dcterms:created xsi:type="dcterms:W3CDTF">2017-08-01T03:24:00Z</dcterms:created>
  <dcterms:modified xsi:type="dcterms:W3CDTF">2025-03-22T11:25:35Z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2052-11.1.0.12165</vt:lpwstr>
  </property>
  <property fmtid="{D5CDD505-2E9C-101B-9397-08002B2CF9AE}" pid="3" name="KSOSaveFontToCloudKey">
    <vt:lpwstr>470327643_btnclosed</vt:lpwstr>
  </property>
  <property fmtid="{D5CDD505-2E9C-101B-9397-08002B2CF9AE}" pid="4" name="ICV">
    <vt:lpwstr>7B5ECA25EC2D4AF0BA602E9392EB2B3C</vt:lpwstr>
  </property>
</Properties>
</file>

<file path=docProps/thumbnail.jpeg>
</file>